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2"/>
  </p:notesMasterIdLst>
  <p:sldIdLst>
    <p:sldId id="256" r:id="rId2"/>
    <p:sldId id="312" r:id="rId3"/>
    <p:sldId id="260" r:id="rId4"/>
    <p:sldId id="306" r:id="rId5"/>
    <p:sldId id="316" r:id="rId6"/>
    <p:sldId id="300" r:id="rId7"/>
    <p:sldId id="339" r:id="rId8"/>
    <p:sldId id="345" r:id="rId9"/>
    <p:sldId id="344" r:id="rId10"/>
    <p:sldId id="34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5469C8-995E-51F3-5314-C0AC8958A60A}" v="7" dt="2022-05-27T12:07:13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49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43" d="100"/>
          <a:sy n="43" d="100"/>
        </p:scale>
        <p:origin x="2808" y="1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se Rudich" userId="51c3227c-24ca-423c-89ee-c80669c3acb6" providerId="ADAL" clId="{34B86BF9-3C04-4517-9C5A-C85037F48E8D}"/>
    <pc:docChg chg="custSel modSld">
      <pc:chgData name="Denisse Rudich" userId="51c3227c-24ca-423c-89ee-c80669c3acb6" providerId="ADAL" clId="{34B86BF9-3C04-4517-9C5A-C85037F48E8D}" dt="2022-02-25T14:32:02.360" v="0" actId="478"/>
      <pc:docMkLst>
        <pc:docMk/>
      </pc:docMkLst>
      <pc:sldChg chg="modNotes">
        <pc:chgData name="Denisse Rudich" userId="51c3227c-24ca-423c-89ee-c80669c3acb6" providerId="ADAL" clId="{34B86BF9-3C04-4517-9C5A-C85037F48E8D}" dt="2022-02-25T14:32:02.360" v="0" actId="478"/>
        <pc:sldMkLst>
          <pc:docMk/>
          <pc:sldMk cId="3151854283" sldId="312"/>
        </pc:sldMkLst>
      </pc:sldChg>
    </pc:docChg>
  </pc:docChgLst>
  <pc:docChgLst>
    <pc:chgData name="Guest User" userId="S::urn:spo:anon#f0287fec1743e5bc41fc98de60f3d24294124f7b8b8e2c37a6e8fcdb897b4d29::" providerId="AD" clId="Web-{915469C8-995E-51F3-5314-C0AC8958A60A}"/>
    <pc:docChg chg="modSld">
      <pc:chgData name="Guest User" userId="S::urn:spo:anon#f0287fec1743e5bc41fc98de60f3d24294124f7b8b8e2c37a6e8fcdb897b4d29::" providerId="AD" clId="Web-{915469C8-995E-51F3-5314-C0AC8958A60A}" dt="2022-05-27T12:07:13.434" v="6"/>
      <pc:docMkLst>
        <pc:docMk/>
      </pc:docMkLst>
      <pc:sldChg chg="addSp modSp">
        <pc:chgData name="Guest User" userId="S::urn:spo:anon#f0287fec1743e5bc41fc98de60f3d24294124f7b8b8e2c37a6e8fcdb897b4d29::" providerId="AD" clId="Web-{915469C8-995E-51F3-5314-C0AC8958A60A}" dt="2022-05-27T11:49:41.152" v="4" actId="1076"/>
        <pc:sldMkLst>
          <pc:docMk/>
          <pc:sldMk cId="0" sldId="260"/>
        </pc:sldMkLst>
        <pc:spChg chg="add">
          <ac:chgData name="Guest User" userId="S::urn:spo:anon#f0287fec1743e5bc41fc98de60f3d24294124f7b8b8e2c37a6e8fcdb897b4d29::" providerId="AD" clId="Web-{915469C8-995E-51F3-5314-C0AC8958A60A}" dt="2022-05-27T11:46:18.489" v="3"/>
          <ac:spMkLst>
            <pc:docMk/>
            <pc:sldMk cId="0" sldId="260"/>
            <ac:spMk id="2" creationId="{92AC2A6B-F5C8-2922-DE78-7C3AA42EDA74}"/>
          </ac:spMkLst>
        </pc:spChg>
        <pc:picChg chg="mod">
          <ac:chgData name="Guest User" userId="S::urn:spo:anon#f0287fec1743e5bc41fc98de60f3d24294124f7b8b8e2c37a6e8fcdb897b4d29::" providerId="AD" clId="Web-{915469C8-995E-51F3-5314-C0AC8958A60A}" dt="2022-05-27T11:49:41.152" v="4" actId="1076"/>
          <ac:picMkLst>
            <pc:docMk/>
            <pc:sldMk cId="0" sldId="260"/>
            <ac:picMk id="2052" creationId="{5F1EF411-BAE6-4880-9AA5-36B90313EFBB}"/>
          </ac:picMkLst>
        </pc:picChg>
      </pc:sldChg>
      <pc:sldChg chg="modSp">
        <pc:chgData name="Guest User" userId="S::urn:spo:anon#f0287fec1743e5bc41fc98de60f3d24294124f7b8b8e2c37a6e8fcdb897b4d29::" providerId="AD" clId="Web-{915469C8-995E-51F3-5314-C0AC8958A60A}" dt="2022-05-27T11:45:09.815" v="2" actId="14100"/>
        <pc:sldMkLst>
          <pc:docMk/>
          <pc:sldMk cId="3151854283" sldId="312"/>
        </pc:sldMkLst>
        <pc:picChg chg="mod">
          <ac:chgData name="Guest User" userId="S::urn:spo:anon#f0287fec1743e5bc41fc98de60f3d24294124f7b8b8e2c37a6e8fcdb897b4d29::" providerId="AD" clId="Web-{915469C8-995E-51F3-5314-C0AC8958A60A}" dt="2022-05-27T11:45:09.815" v="2" actId="14100"/>
          <ac:picMkLst>
            <pc:docMk/>
            <pc:sldMk cId="3151854283" sldId="312"/>
            <ac:picMk id="25" creationId="{E9805137-9271-4235-BBAE-C4F4501E02C2}"/>
          </ac:picMkLst>
        </pc:picChg>
      </pc:sldChg>
      <pc:sldChg chg="addSp delSp">
        <pc:chgData name="Guest User" userId="S::urn:spo:anon#f0287fec1743e5bc41fc98de60f3d24294124f7b8b8e2c37a6e8fcdb897b4d29::" providerId="AD" clId="Web-{915469C8-995E-51F3-5314-C0AC8958A60A}" dt="2022-05-27T12:07:13.434" v="6"/>
        <pc:sldMkLst>
          <pc:docMk/>
          <pc:sldMk cId="2921247318" sldId="345"/>
        </pc:sldMkLst>
        <pc:spChg chg="add del">
          <ac:chgData name="Guest User" userId="S::urn:spo:anon#f0287fec1743e5bc41fc98de60f3d24294124f7b8b8e2c37a6e8fcdb897b4d29::" providerId="AD" clId="Web-{915469C8-995E-51F3-5314-C0AC8958A60A}" dt="2022-05-27T12:07:13.434" v="6"/>
          <ac:spMkLst>
            <pc:docMk/>
            <pc:sldMk cId="2921247318" sldId="345"/>
            <ac:spMk id="2" creationId="{1DF05892-BDF5-CBCA-C41A-66DE9C27DC1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06E7B-B777-438C-B293-443B76583027}" type="datetimeFigureOut">
              <a:rPr lang="en-GB" smtClean="0"/>
              <a:t>27/05/2022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2659F-1E29-422D-98EF-1091B0E688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60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2659F-1E29-422D-98EF-1091B0E688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525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2659F-1E29-422D-98EF-1091B0E688C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0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374650"/>
            <a:ext cx="6678613" cy="3757613"/>
          </a:xfrm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D8330BB-2A8F-489B-AA3C-5CD84B04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338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8700bcaf0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522D11-1332-48A5-9924-441D70969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765A144-8F5C-4275-B37E-4D3A47C33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109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8FD3210-7464-4D20-9874-9359C932E6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71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206375"/>
            <a:ext cx="6678613" cy="3757613"/>
          </a:xfrm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0AC8AB3-D6BB-48B4-926F-8995A24337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119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F40F19A-47A4-4E3B-8AC2-5C7ECE82E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50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38BAB6-384B-4100-87AD-5A66AF6F1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9699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8EDF757-8B0A-472E-BC70-53563F553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1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2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01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rgbClr val="4F4B6A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413633" y="1269833"/>
            <a:ext cx="4834400" cy="4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 Light"/>
              <a:buNone/>
              <a:defRPr sz="2400" i="0" u="none" strike="noStrike" cap="none" baseline="0">
                <a:solidFill>
                  <a:srgbClr val="E7F4FC"/>
                </a:solidFill>
                <a:latin typeface="Open Sans" panose="020B0606030504020204" pitchFamily="34" charset="0"/>
                <a:ea typeface="Source Sans Pro Light"/>
                <a:cs typeface="Source Sans Pro Light"/>
                <a:sym typeface="Source Sans Pr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9pPr>
          </a:lstStyle>
          <a:p>
            <a:endParaRPr dirty="0"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1"/>
          </p:nvPr>
        </p:nvSpPr>
        <p:spPr>
          <a:xfrm>
            <a:off x="413633" y="1690800"/>
            <a:ext cx="4871200" cy="763200"/>
          </a:xfrm>
          <a:prstGeom prst="rect">
            <a:avLst/>
          </a:prstGeom>
        </p:spPr>
        <p:txBody>
          <a:bodyPr spcFirstLastPara="1" wrap="square" lIns="51425" tIns="25700" rIns="51425" bIns="2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67" i="1" baseline="0">
                <a:solidFill>
                  <a:srgbClr val="E7F4FC"/>
                </a:solidFill>
                <a:latin typeface="Open Sans" panose="020B0606030504020204" pitchFamily="34" charset="0"/>
              </a:defRPr>
            </a:lvl1pPr>
            <a:lvl2pPr lvl="1" rtl="0">
              <a:spcBef>
                <a:spcPts val="933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933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933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933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933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933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933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933"/>
              </a:spcBef>
              <a:spcAft>
                <a:spcPts val="933"/>
              </a:spcAft>
              <a:buNone/>
              <a:defRPr sz="2000"/>
            </a:lvl9pPr>
          </a:lstStyle>
          <a:p>
            <a:endParaRPr dirty="0"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2"/>
          </p:nvPr>
        </p:nvSpPr>
        <p:spPr>
          <a:xfrm>
            <a:off x="413633" y="2455767"/>
            <a:ext cx="4871200" cy="3595200"/>
          </a:xfrm>
          <a:prstGeom prst="rect">
            <a:avLst/>
          </a:prstGeom>
        </p:spPr>
        <p:txBody>
          <a:bodyPr spcFirstLastPara="1" wrap="square" lIns="51425" tIns="25700" rIns="51425" bIns="2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67" baseline="0">
                <a:solidFill>
                  <a:srgbClr val="E7F4FC"/>
                </a:solidFill>
                <a:latin typeface="Open Sans" panose="020B0606030504020204" pitchFamily="34" charset="0"/>
              </a:defRPr>
            </a:lvl1pPr>
            <a:lvl2pPr lvl="1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2pPr>
            <a:lvl3pPr lvl="2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3pPr>
            <a:lvl4pPr lvl="3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4pPr>
            <a:lvl5pPr lvl="4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5pPr>
            <a:lvl6pPr lvl="5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6pPr>
            <a:lvl7pPr lvl="6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7pPr>
            <a:lvl8pPr lvl="7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8pPr>
            <a:lvl9pPr lvl="8" rtl="0">
              <a:spcBef>
                <a:spcPts val="933"/>
              </a:spcBef>
              <a:spcAft>
                <a:spcPts val="933"/>
              </a:spcAft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3"/>
          </p:nvPr>
        </p:nvSpPr>
        <p:spPr>
          <a:xfrm>
            <a:off x="5971633" y="2454000"/>
            <a:ext cx="4871200" cy="3595200"/>
          </a:xfrm>
          <a:prstGeom prst="rect">
            <a:avLst/>
          </a:prstGeom>
        </p:spPr>
        <p:txBody>
          <a:bodyPr spcFirstLastPara="1" wrap="square" lIns="51425" tIns="25700" rIns="51425" bIns="2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67" baseline="0">
                <a:solidFill>
                  <a:srgbClr val="E7F4FC"/>
                </a:solidFill>
                <a:latin typeface="Open Sans" panose="020B0606030504020204" pitchFamily="34" charset="0"/>
              </a:defRPr>
            </a:lvl1pPr>
            <a:lvl2pPr lvl="1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2pPr>
            <a:lvl3pPr lvl="2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3pPr>
            <a:lvl4pPr lvl="3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4pPr>
            <a:lvl5pPr lvl="4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5pPr>
            <a:lvl6pPr lvl="5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6pPr>
            <a:lvl7pPr lvl="6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7pPr>
            <a:lvl8pPr lvl="7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8pPr>
            <a:lvl9pPr lvl="8" rtl="0">
              <a:spcBef>
                <a:spcPts val="933"/>
              </a:spcBef>
              <a:spcAft>
                <a:spcPts val="933"/>
              </a:spcAft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0" y="6534400"/>
            <a:ext cx="395600" cy="32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-GB" smtClean="0"/>
              <a:pPr algn="ct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701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">
  <p:cSld name="Whit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413633" y="1269833"/>
            <a:ext cx="4834400" cy="4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ource Sans Pro Light"/>
              <a:buNone/>
              <a:defRPr sz="2400" i="0" u="none" strike="noStrike" cap="none" baseline="0">
                <a:solidFill>
                  <a:srgbClr val="4FBEF9"/>
                </a:solidFill>
                <a:latin typeface="Open Sans" panose="020B0606030504020204" pitchFamily="34" charset="0"/>
                <a:ea typeface="Source Sans Pro Light"/>
                <a:cs typeface="Source Sans Pro Light"/>
                <a:sym typeface="Source Sans Pr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3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3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3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3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3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3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3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0" name="Google Shape;40;p7"/>
          <p:cNvSpPr/>
          <p:nvPr/>
        </p:nvSpPr>
        <p:spPr>
          <a:xfrm>
            <a:off x="7653357" y="0"/>
            <a:ext cx="4538643" cy="1197309"/>
          </a:xfrm>
          <a:custGeom>
            <a:avLst/>
            <a:gdLst/>
            <a:ahLst/>
            <a:cxnLst/>
            <a:rect l="l" t="t" r="r" b="b"/>
            <a:pathLst>
              <a:path w="6051524" h="1596412" extrusionOk="0">
                <a:moveTo>
                  <a:pt x="0" y="0"/>
                </a:moveTo>
                <a:lnTo>
                  <a:pt x="1937157" y="0"/>
                </a:lnTo>
                <a:lnTo>
                  <a:pt x="2014936" y="39835"/>
                </a:lnTo>
                <a:cubicBezTo>
                  <a:pt x="2479513" y="263684"/>
                  <a:pt x="3000429" y="389129"/>
                  <a:pt x="3550642" y="389129"/>
                </a:cubicBezTo>
                <a:cubicBezTo>
                  <a:pt x="4100855" y="389129"/>
                  <a:pt x="4621771" y="263684"/>
                  <a:pt x="5086348" y="39835"/>
                </a:cubicBezTo>
                <a:lnTo>
                  <a:pt x="5164126" y="0"/>
                </a:lnTo>
                <a:lnTo>
                  <a:pt x="6051524" y="0"/>
                </a:lnTo>
                <a:lnTo>
                  <a:pt x="6051524" y="884401"/>
                </a:lnTo>
                <a:lnTo>
                  <a:pt x="6013428" y="908824"/>
                </a:lnTo>
                <a:cubicBezTo>
                  <a:pt x="5295324" y="1345151"/>
                  <a:pt x="4452330" y="1596412"/>
                  <a:pt x="3550642" y="1596412"/>
                </a:cubicBezTo>
                <a:cubicBezTo>
                  <a:pt x="2157124" y="1596412"/>
                  <a:pt x="903794" y="996293"/>
                  <a:pt x="34990" y="40393"/>
                </a:cubicBezTo>
                <a:close/>
              </a:path>
            </a:pathLst>
          </a:custGeom>
          <a:solidFill>
            <a:srgbClr val="7EEDFF"/>
          </a:solidFill>
          <a:ln>
            <a:noFill/>
          </a:ln>
        </p:spPr>
        <p:txBody>
          <a:bodyPr spcFirstLastPara="1" wrap="square" lIns="68567" tIns="34267" rIns="68567" bIns="342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413633" y="1690800"/>
            <a:ext cx="4871200" cy="763200"/>
          </a:xfrm>
          <a:prstGeom prst="rect">
            <a:avLst/>
          </a:prstGeom>
        </p:spPr>
        <p:txBody>
          <a:bodyPr spcFirstLastPara="1" wrap="square" lIns="51425" tIns="25700" rIns="51425" bIns="2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67" i="1" baseline="0">
                <a:solidFill>
                  <a:srgbClr val="4F4B6A"/>
                </a:solidFill>
                <a:latin typeface="Open Sans" panose="020B0606030504020204" pitchFamily="34" charset="0"/>
              </a:defRPr>
            </a:lvl1pPr>
            <a:lvl2pPr lvl="1" rtl="0">
              <a:spcBef>
                <a:spcPts val="933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933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933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933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933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933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933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933"/>
              </a:spcBef>
              <a:spcAft>
                <a:spcPts val="933"/>
              </a:spcAft>
              <a:buNone/>
              <a:defRPr sz="2000"/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subTitle" idx="2"/>
          </p:nvPr>
        </p:nvSpPr>
        <p:spPr>
          <a:xfrm>
            <a:off x="413633" y="2455767"/>
            <a:ext cx="4871200" cy="3595200"/>
          </a:xfrm>
          <a:prstGeom prst="rect">
            <a:avLst/>
          </a:prstGeom>
        </p:spPr>
        <p:txBody>
          <a:bodyPr spcFirstLastPara="1" wrap="square" lIns="51425" tIns="25700" rIns="51425" bIns="2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67" baseline="0">
                <a:solidFill>
                  <a:srgbClr val="4F4B6A"/>
                </a:solidFill>
                <a:latin typeface="Open Sans" panose="020B0606030504020204" pitchFamily="34" charset="0"/>
              </a:defRPr>
            </a:lvl1pPr>
            <a:lvl2pPr lvl="1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933"/>
              </a:spcBef>
              <a:spcAft>
                <a:spcPts val="933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0" y="6534400"/>
            <a:ext cx="395600" cy="32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-GB" smtClean="0"/>
              <a:pPr algn="ct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980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1">
          <p15:clr>
            <a:srgbClr val="FA7B17"/>
          </p15:clr>
        </p15:guide>
        <p15:guide id="2" orient="horz" pos="504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y green circ">
  <p:cSld name="grey green circ">
    <p:bg>
      <p:bgPr>
        <a:solidFill>
          <a:srgbClr val="4FBEF9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413633" y="1269833"/>
            <a:ext cx="4834400" cy="4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 Light"/>
              <a:buNone/>
              <a:defRPr sz="2400" i="0" u="none" strike="noStrike" cap="none" baseline="0">
                <a:solidFill>
                  <a:srgbClr val="E7F4FC"/>
                </a:solidFill>
                <a:latin typeface="Open Sans" panose="020B0606030504020204" pitchFamily="34" charset="0"/>
                <a:ea typeface="Source Sans Pro Light"/>
                <a:cs typeface="Source Sans Pro Light"/>
                <a:sym typeface="Source Sans Pr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1333"/>
            </a:lvl9pPr>
          </a:lstStyle>
          <a:p>
            <a:endParaRPr dirty="0"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"/>
          </p:nvPr>
        </p:nvSpPr>
        <p:spPr>
          <a:xfrm>
            <a:off x="413633" y="1690800"/>
            <a:ext cx="4871200" cy="763200"/>
          </a:xfrm>
          <a:prstGeom prst="rect">
            <a:avLst/>
          </a:prstGeom>
        </p:spPr>
        <p:txBody>
          <a:bodyPr spcFirstLastPara="1" wrap="square" lIns="51425" tIns="25700" rIns="51425" bIns="2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67" i="1" baseline="0">
                <a:solidFill>
                  <a:srgbClr val="4F4B6A"/>
                </a:solidFill>
                <a:latin typeface="Open Sans" panose="020B0606030504020204" pitchFamily="34" charset="0"/>
              </a:defRPr>
            </a:lvl1pPr>
            <a:lvl2pPr lvl="1" rtl="0">
              <a:spcBef>
                <a:spcPts val="933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933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933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933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933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933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933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933"/>
              </a:spcBef>
              <a:spcAft>
                <a:spcPts val="933"/>
              </a:spcAft>
              <a:buNone/>
              <a:defRPr sz="2000"/>
            </a:lvl9pPr>
          </a:lstStyle>
          <a:p>
            <a:endParaRPr dirty="0"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2"/>
          </p:nvPr>
        </p:nvSpPr>
        <p:spPr>
          <a:xfrm>
            <a:off x="413633" y="2455767"/>
            <a:ext cx="8482400" cy="3595200"/>
          </a:xfrm>
          <a:prstGeom prst="rect">
            <a:avLst/>
          </a:prstGeom>
        </p:spPr>
        <p:txBody>
          <a:bodyPr spcFirstLastPara="1" wrap="square" lIns="51425" tIns="25700" rIns="51425" bIns="2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67" baseline="0">
                <a:solidFill>
                  <a:srgbClr val="E7F4FC"/>
                </a:solidFill>
                <a:latin typeface="Open Sans" panose="020B0606030504020204" pitchFamily="34" charset="0"/>
              </a:defRPr>
            </a:lvl1pPr>
            <a:lvl2pPr lvl="1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2pPr>
            <a:lvl3pPr lvl="2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3pPr>
            <a:lvl4pPr lvl="3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4pPr>
            <a:lvl5pPr lvl="4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5pPr>
            <a:lvl6pPr lvl="5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6pPr>
            <a:lvl7pPr lvl="6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7pPr>
            <a:lvl8pPr lvl="7" rtl="0">
              <a:spcBef>
                <a:spcPts val="933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8pPr>
            <a:lvl9pPr lvl="8" rtl="0">
              <a:spcBef>
                <a:spcPts val="933"/>
              </a:spcBef>
              <a:spcAft>
                <a:spcPts val="933"/>
              </a:spcAft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81" name="Google Shape;81;p13"/>
          <p:cNvSpPr txBox="1">
            <a:spLocks noGrp="1"/>
          </p:cNvSpPr>
          <p:nvPr>
            <p:ph type="sldNum" idx="12"/>
          </p:nvPr>
        </p:nvSpPr>
        <p:spPr>
          <a:xfrm>
            <a:off x="0" y="6534400"/>
            <a:ext cx="395600" cy="32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-GB" smtClean="0"/>
              <a:pPr algn="ctr"/>
              <a:t>‹#›</a:t>
            </a:fld>
            <a:endParaRPr lang="en-GB"/>
          </a:p>
        </p:txBody>
      </p:sp>
      <p:sp>
        <p:nvSpPr>
          <p:cNvPr id="6" name="Google Shape;40;p7">
            <a:extLst>
              <a:ext uri="{FF2B5EF4-FFF2-40B4-BE49-F238E27FC236}">
                <a16:creationId xmlns:a16="http://schemas.microsoft.com/office/drawing/2014/main" id="{52F0BC5E-5B9E-466D-95E7-33C911DFDAFB}"/>
              </a:ext>
            </a:extLst>
          </p:cNvPr>
          <p:cNvSpPr/>
          <p:nvPr userDrawn="1"/>
        </p:nvSpPr>
        <p:spPr>
          <a:xfrm>
            <a:off x="7653357" y="0"/>
            <a:ext cx="4538643" cy="1197309"/>
          </a:xfrm>
          <a:custGeom>
            <a:avLst/>
            <a:gdLst/>
            <a:ahLst/>
            <a:cxnLst/>
            <a:rect l="l" t="t" r="r" b="b"/>
            <a:pathLst>
              <a:path w="6051524" h="1596412" extrusionOk="0">
                <a:moveTo>
                  <a:pt x="0" y="0"/>
                </a:moveTo>
                <a:lnTo>
                  <a:pt x="1937157" y="0"/>
                </a:lnTo>
                <a:lnTo>
                  <a:pt x="2014936" y="39835"/>
                </a:lnTo>
                <a:cubicBezTo>
                  <a:pt x="2479513" y="263684"/>
                  <a:pt x="3000429" y="389129"/>
                  <a:pt x="3550642" y="389129"/>
                </a:cubicBezTo>
                <a:cubicBezTo>
                  <a:pt x="4100855" y="389129"/>
                  <a:pt x="4621771" y="263684"/>
                  <a:pt x="5086348" y="39835"/>
                </a:cubicBezTo>
                <a:lnTo>
                  <a:pt x="5164126" y="0"/>
                </a:lnTo>
                <a:lnTo>
                  <a:pt x="6051524" y="0"/>
                </a:lnTo>
                <a:lnTo>
                  <a:pt x="6051524" y="884401"/>
                </a:lnTo>
                <a:lnTo>
                  <a:pt x="6013428" y="908824"/>
                </a:lnTo>
                <a:cubicBezTo>
                  <a:pt x="5295324" y="1345151"/>
                  <a:pt x="4452330" y="1596412"/>
                  <a:pt x="3550642" y="1596412"/>
                </a:cubicBezTo>
                <a:cubicBezTo>
                  <a:pt x="2157124" y="1596412"/>
                  <a:pt x="903794" y="996293"/>
                  <a:pt x="34990" y="40393"/>
                </a:cubicBezTo>
                <a:close/>
              </a:path>
            </a:pathLst>
          </a:custGeom>
          <a:solidFill>
            <a:srgbClr val="7EEDFF"/>
          </a:solidFill>
          <a:ln>
            <a:noFill/>
          </a:ln>
        </p:spPr>
        <p:txBody>
          <a:bodyPr spcFirstLastPara="1" wrap="square" lIns="68567" tIns="34267" rIns="68567" bIns="342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422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5/27/2022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2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42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7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5/27/2022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9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5/27/2022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8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5/27/2022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7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3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21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5/27/2022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8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4" r:id="rId8"/>
    <p:sldLayoutId id="2147483681" r:id="rId9"/>
    <p:sldLayoutId id="2147483682" r:id="rId10"/>
    <p:sldLayoutId id="2147483683" r:id="rId11"/>
    <p:sldLayoutId id="2147483687" r:id="rId12"/>
    <p:sldLayoutId id="2147483688" r:id="rId13"/>
    <p:sldLayoutId id="2147483689" r:id="rId14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ryptomiso.com/" TargetMode="External"/><Relationship Id="rId13" Type="http://schemas.openxmlformats.org/officeDocument/2006/relationships/image" Target="../media/image27.png"/><Relationship Id="rId3" Type="http://schemas.openxmlformats.org/officeDocument/2006/relationships/hyperlink" Target="https://blockchair.com/" TargetMode="External"/><Relationship Id="rId7" Type="http://schemas.openxmlformats.org/officeDocument/2006/relationships/hyperlink" Target="https://www.bitcoinwhoswho.com/scams" TargetMode="Externa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blockchain.com/explorer" TargetMode="External"/><Relationship Id="rId11" Type="http://schemas.openxmlformats.org/officeDocument/2006/relationships/hyperlink" Target="https://www3.trustwave.com/support/labs/check-compromised-bitcoin.asp" TargetMode="External"/><Relationship Id="rId5" Type="http://schemas.openxmlformats.org/officeDocument/2006/relationships/hyperlink" Target="https://etherscan.io/" TargetMode="External"/><Relationship Id="rId15" Type="http://schemas.openxmlformats.org/officeDocument/2006/relationships/image" Target="../media/image29.png"/><Relationship Id="rId10" Type="http://schemas.openxmlformats.org/officeDocument/2006/relationships/hyperlink" Target="https://cointelegraph.com/" TargetMode="External"/><Relationship Id="rId4" Type="http://schemas.openxmlformats.org/officeDocument/2006/relationships/hyperlink" Target="https://www.breadcrumbs.app/" TargetMode="External"/><Relationship Id="rId9" Type="http://schemas.openxmlformats.org/officeDocument/2006/relationships/hyperlink" Target="https://www.iplocation.net/" TargetMode="External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mmunity.nasscom.in/communities/emerging-tech/blockchain/can-crypto-currency-upheld-the-integrity-of-indian-economy-.html" TargetMode="External"/><Relationship Id="rId5" Type="http://schemas.openxmlformats.org/officeDocument/2006/relationships/hyperlink" Target="https://en.wikipedia.org/wiki/Cryptocurrency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liptic.co/blog/a-world-of-crypto-regulation-at-a-glanc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cteezy.com/free-vector/crypto" TargetMode="External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hyperlink" Target="https://www.flaticon.com/authors/freepi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3C919-B32E-40FF-B3D8-631316E8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B17B84-F8A7-4053-9C9D-91E3CA7F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0"/>
            <a:ext cx="12188951" cy="6858000"/>
          </a:xfrm>
          <a:prstGeom prst="rect">
            <a:avLst/>
          </a:prstGeom>
          <a:blipFill dpi="0" rotWithShape="1">
            <a:blip r:embed="rId3">
              <a:alphaModFix amt="30000"/>
              <a:lum bright="70000" contrast="-70000"/>
            </a:blip>
            <a:srcRect/>
            <a:tile tx="889000" ty="0" sx="100000" sy="100000" flip="xy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n abstract blue neon light">
            <a:extLst>
              <a:ext uri="{FF2B5EF4-FFF2-40B4-BE49-F238E27FC236}">
                <a16:creationId xmlns:a16="http://schemas.microsoft.com/office/drawing/2014/main" id="{9BB2921F-A9F9-4F3A-874D-402B6F0587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t="8820" r="-1" b="6588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2B623D-B2BA-487D-B9A5-D7CCE88B9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40211"/>
            <a:ext cx="7530685" cy="316386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200" dirty="0">
                <a:solidFill>
                  <a:srgbClr val="FFFFFF"/>
                </a:solidFill>
              </a:rPr>
              <a:t>A new cocktail in town: #Illicitfinancialflows and #cryptocurrencies</a:t>
            </a:r>
            <a:endParaRPr lang="en-GB" sz="5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C9E0B-9E47-4EF2-BFB7-9E6618F07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74515"/>
            <a:ext cx="7583133" cy="127912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GB">
                <a:solidFill>
                  <a:srgbClr val="FFFFFF"/>
                </a:solidFill>
              </a:rPr>
              <a:t>Denisse Rudich</a:t>
            </a:r>
          </a:p>
          <a:p>
            <a:pPr algn="l">
              <a:lnSpc>
                <a:spcPct val="100000"/>
              </a:lnSpc>
            </a:pPr>
            <a:r>
              <a:rPr lang="en-GB">
                <a:solidFill>
                  <a:srgbClr val="FFFFFF"/>
                </a:solidFill>
              </a:rPr>
              <a:t>Senior Advisor, The Sentry</a:t>
            </a:r>
          </a:p>
          <a:p>
            <a:pPr algn="l">
              <a:lnSpc>
                <a:spcPct val="100000"/>
              </a:lnSpc>
            </a:pPr>
            <a:r>
              <a:rPr lang="en-GB">
                <a:solidFill>
                  <a:srgbClr val="FFFFFF"/>
                </a:solidFill>
              </a:rPr>
              <a:t>Director, Rudich Advisory</a:t>
            </a:r>
          </a:p>
        </p:txBody>
      </p:sp>
    </p:spTree>
    <p:extLst>
      <p:ext uri="{BB962C8B-B14F-4D97-AF65-F5344CB8AC3E}">
        <p14:creationId xmlns:p14="http://schemas.microsoft.com/office/powerpoint/2010/main" val="51368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135AF-C75A-4051-A057-C5B32DF5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Tools for Investigators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3C98C-24B7-4210-B922-177B59652D91}"/>
              </a:ext>
            </a:extLst>
          </p:cNvPr>
          <p:cNvSpPr txBox="1"/>
          <p:nvPr/>
        </p:nvSpPr>
        <p:spPr>
          <a:xfrm>
            <a:off x="6389660" y="2148058"/>
            <a:ext cx="6095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en-US" b="0" i="0" dirty="0">
                <a:solidFill>
                  <a:schemeClr val="bg1"/>
                </a:solidFill>
                <a:effectLst/>
                <a:latin typeface="-apple-system"/>
                <a:hlinkClick r:id="rId3"/>
              </a:rPr>
              <a:t>https://blockchair.com/</a:t>
            </a:r>
            <a:endParaRPr lang="en-US" b="0" i="0" dirty="0">
              <a:solidFill>
                <a:schemeClr val="bg1"/>
              </a:solidFill>
              <a:effectLst/>
              <a:latin typeface="-apple-system"/>
            </a:endParaRPr>
          </a:p>
          <a:p>
            <a:pPr marL="285750" indent="-285750" algn="l" fontAlgn="auto"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-apple-system"/>
              </a:rPr>
              <a:t>Blockchain explorer</a:t>
            </a:r>
          </a:p>
          <a:p>
            <a:pPr algn="l" fontAlgn="auto"/>
            <a:r>
              <a:rPr lang="en-US" b="0" i="0" dirty="0">
                <a:solidFill>
                  <a:schemeClr val="bg1"/>
                </a:solidFill>
                <a:effectLst/>
                <a:latin typeface="-apple-system"/>
                <a:hlinkClick r:id="rId4"/>
              </a:rPr>
              <a:t>https://www.breadcrumbs.app/</a:t>
            </a:r>
            <a:endParaRPr lang="en-US" b="0" i="0" dirty="0">
              <a:solidFill>
                <a:schemeClr val="bg1"/>
              </a:solidFill>
              <a:effectLst/>
              <a:latin typeface="-apple-system"/>
            </a:endParaRPr>
          </a:p>
          <a:p>
            <a:pPr algn="l" fontAlgn="auto"/>
            <a:r>
              <a:rPr lang="en-US" dirty="0">
                <a:solidFill>
                  <a:schemeClr val="bg1"/>
                </a:solidFill>
                <a:latin typeface="-apple-system"/>
              </a:rPr>
              <a:t>-  Search Address</a:t>
            </a:r>
            <a:endParaRPr lang="en-US" b="0" i="0" dirty="0">
              <a:solidFill>
                <a:schemeClr val="bg1"/>
              </a:solidFill>
              <a:effectLst/>
              <a:latin typeface="-apple-syste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2ECA01-85F7-4E90-BEE0-A0047236D949}"/>
              </a:ext>
            </a:extLst>
          </p:cNvPr>
          <p:cNvSpPr txBox="1"/>
          <p:nvPr/>
        </p:nvSpPr>
        <p:spPr>
          <a:xfrm>
            <a:off x="919109" y="2084264"/>
            <a:ext cx="609514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en-US" i="0" dirty="0">
                <a:effectLst/>
                <a:latin typeface="-apple-system"/>
                <a:hlinkClick r:id="rId5"/>
              </a:rPr>
              <a:t>https://etherscan.io/</a:t>
            </a:r>
            <a:endParaRPr lang="en-US" b="0" i="0" dirty="0">
              <a:effectLst/>
              <a:latin typeface="-apple-system"/>
            </a:endParaRPr>
          </a:p>
          <a:p>
            <a:pPr algn="l" fontAlgn="auto"/>
            <a:r>
              <a:rPr lang="en-US" dirty="0">
                <a:solidFill>
                  <a:schemeClr val="bg1"/>
                </a:solidFill>
                <a:latin typeface="-apple-system"/>
              </a:rPr>
              <a:t> -   Transactions</a:t>
            </a:r>
            <a:br>
              <a:rPr lang="en-US" dirty="0"/>
            </a:br>
            <a:r>
              <a:rPr lang="en-US" i="0" dirty="0">
                <a:effectLst/>
                <a:latin typeface="-apple-system"/>
                <a:hlinkClick r:id="rId6"/>
              </a:rPr>
              <a:t>https://www.blockchain.com/explorer</a:t>
            </a:r>
            <a:r>
              <a:rPr lang="en-US" i="0" dirty="0">
                <a:effectLst/>
                <a:latin typeface="-apple-system"/>
              </a:rPr>
              <a:t> </a:t>
            </a:r>
            <a:r>
              <a:rPr lang="en-US" b="0" i="0" dirty="0">
                <a:solidFill>
                  <a:schemeClr val="bg1"/>
                </a:solidFill>
                <a:effectLst/>
                <a:latin typeface="-apple-system"/>
              </a:rPr>
              <a:t> </a:t>
            </a:r>
          </a:p>
          <a:p>
            <a:pPr marL="285750" indent="-285750" algn="l" fontAlgn="auto"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-apple-system"/>
              </a:rPr>
              <a:t>T</a:t>
            </a:r>
            <a:r>
              <a:rPr lang="en-US" b="0" i="0" dirty="0">
                <a:solidFill>
                  <a:schemeClr val="bg1"/>
                </a:solidFill>
                <a:effectLst/>
                <a:latin typeface="-apple-system"/>
              </a:rPr>
              <a:t>ransactions</a:t>
            </a:r>
          </a:p>
          <a:p>
            <a:pPr algn="l" fontAlgn="auto"/>
            <a:r>
              <a:rPr lang="en-US" i="0" dirty="0">
                <a:effectLst/>
                <a:latin typeface="-apple-system"/>
                <a:hlinkClick r:id="rId7"/>
              </a:rPr>
              <a:t>https://www.bitcoinwhoswho.com/scams</a:t>
            </a:r>
            <a:endParaRPr lang="en-US" i="0" dirty="0">
              <a:effectLst/>
              <a:latin typeface="-apple-system"/>
            </a:endParaRPr>
          </a:p>
          <a:p>
            <a:pPr marL="285750" indent="-285750" algn="l" fontAlgn="auto"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-apple-system"/>
              </a:rPr>
              <a:t>S</a:t>
            </a:r>
            <a:r>
              <a:rPr lang="en-US" b="0" i="0" dirty="0">
                <a:solidFill>
                  <a:schemeClr val="bg1"/>
                </a:solidFill>
                <a:effectLst/>
                <a:latin typeface="-apple-system"/>
              </a:rPr>
              <a:t>cams</a:t>
            </a:r>
          </a:p>
          <a:p>
            <a:pPr algn="l" fontAlgn="auto"/>
            <a:r>
              <a:rPr lang="en-US" i="0" dirty="0">
                <a:effectLst/>
                <a:latin typeface="-apple-system"/>
                <a:hlinkClick r:id="rId8"/>
              </a:rPr>
              <a:t>https://www.cryptomiso.com/</a:t>
            </a:r>
            <a:endParaRPr lang="en-US" i="0" dirty="0">
              <a:effectLst/>
              <a:latin typeface="-apple-system"/>
            </a:endParaRPr>
          </a:p>
          <a:p>
            <a:pPr algn="l" fontAlgn="auto"/>
            <a:r>
              <a:rPr lang="en-US" dirty="0">
                <a:solidFill>
                  <a:schemeClr val="bg1"/>
                </a:solidFill>
                <a:latin typeface="-apple-system"/>
              </a:rPr>
              <a:t>-    Live coins/projects</a:t>
            </a:r>
            <a:br>
              <a:rPr lang="en-US" dirty="0">
                <a:solidFill>
                  <a:schemeClr val="bg1"/>
                </a:solidFill>
                <a:latin typeface="-apple-system"/>
              </a:rPr>
            </a:br>
            <a:r>
              <a:rPr lang="en-US" dirty="0">
                <a:solidFill>
                  <a:schemeClr val="bg1"/>
                </a:solidFill>
                <a:latin typeface="-apple-system"/>
                <a:hlinkClick r:id="rId9"/>
              </a:rPr>
              <a:t>https://www.iplocation.net/</a:t>
            </a:r>
            <a:r>
              <a:rPr lang="en-US" dirty="0">
                <a:solidFill>
                  <a:schemeClr val="bg1"/>
                </a:solidFill>
                <a:latin typeface="-apple-system"/>
              </a:rPr>
              <a:t> </a:t>
            </a:r>
            <a:endParaRPr lang="en-US" b="0" i="0" dirty="0">
              <a:effectLst/>
              <a:latin typeface="-apple-system"/>
            </a:endParaRPr>
          </a:p>
          <a:p>
            <a:pPr algn="l" fontAlgn="auto"/>
            <a:r>
              <a:rPr lang="en-US" b="0" i="0" dirty="0">
                <a:solidFill>
                  <a:schemeClr val="bg1"/>
                </a:solidFill>
                <a:effectLst/>
                <a:latin typeface="-apple-system"/>
              </a:rPr>
              <a:t> -   Geolocation</a:t>
            </a:r>
            <a:br>
              <a:rPr lang="en-US" dirty="0"/>
            </a:br>
            <a:r>
              <a:rPr lang="en-US" i="0" dirty="0">
                <a:effectLst/>
                <a:latin typeface="-apple-system"/>
                <a:hlinkClick r:id="rId10"/>
              </a:rPr>
              <a:t>https://cointelegraph.com/</a:t>
            </a:r>
            <a:endParaRPr lang="en-US" b="0" i="0" dirty="0">
              <a:effectLst/>
              <a:latin typeface="-apple-system"/>
            </a:endParaRPr>
          </a:p>
          <a:p>
            <a:pPr algn="l" fontAlgn="auto"/>
            <a:r>
              <a:rPr lang="en-US" b="0" i="0" dirty="0">
                <a:solidFill>
                  <a:schemeClr val="bg1"/>
                </a:solidFill>
                <a:effectLst/>
                <a:latin typeface="-apple-system"/>
              </a:rPr>
              <a:t> -   News</a:t>
            </a:r>
            <a:br>
              <a:rPr lang="en-US" dirty="0"/>
            </a:br>
            <a:r>
              <a:rPr lang="en-US" i="0" dirty="0">
                <a:effectLst/>
                <a:latin typeface="-apple-system"/>
                <a:hlinkClick r:id="rId11"/>
              </a:rPr>
              <a:t>https://www3.trustwave.com/support/labs/check-compromised-bitcoin.asp</a:t>
            </a:r>
            <a:r>
              <a:rPr lang="en-US" i="0" dirty="0">
                <a:effectLst/>
                <a:latin typeface="-apple-system"/>
              </a:rPr>
              <a:t> </a:t>
            </a:r>
          </a:p>
          <a:p>
            <a:pPr marL="285750" indent="-285750" algn="l" fontAlgn="auto"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-apple-system"/>
              </a:rPr>
              <a:t>C</a:t>
            </a:r>
            <a:r>
              <a:rPr lang="en-US" b="0" i="0" dirty="0">
                <a:solidFill>
                  <a:schemeClr val="bg1"/>
                </a:solidFill>
                <a:effectLst/>
                <a:latin typeface="-apple-system"/>
              </a:rPr>
              <a:t>ompromised wallet</a:t>
            </a:r>
          </a:p>
        </p:txBody>
      </p:sp>
      <p:pic>
        <p:nvPicPr>
          <p:cNvPr id="10" name="Picture 4" descr="Chainalysis - The Wealth Mosaic">
            <a:extLst>
              <a:ext uri="{FF2B5EF4-FFF2-40B4-BE49-F238E27FC236}">
                <a16:creationId xmlns:a16="http://schemas.microsoft.com/office/drawing/2014/main" id="{403BFB10-4800-4CEF-B161-6C5CDBC09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524" y="5935743"/>
            <a:ext cx="1691528" cy="44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itcoin &amp; Ethereum Forensic Software to Uncover Cyber Crime | Elliptic">
            <a:extLst>
              <a:ext uri="{FF2B5EF4-FFF2-40B4-BE49-F238E27FC236}">
                <a16:creationId xmlns:a16="http://schemas.microsoft.com/office/drawing/2014/main" id="{01F5CB01-6D77-405E-97ED-DB210BF4B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905" y="4978772"/>
            <a:ext cx="2469776" cy="37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OVID-19 Update - CipherTrace">
            <a:extLst>
              <a:ext uri="{FF2B5EF4-FFF2-40B4-BE49-F238E27FC236}">
                <a16:creationId xmlns:a16="http://schemas.microsoft.com/office/drawing/2014/main" id="{60352C6D-84C1-432E-82B0-4B6422BFB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224" y="5702588"/>
            <a:ext cx="1709457" cy="89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TRM Labs Raises $14 Million Series A Funding Round | Business Wire">
            <a:extLst>
              <a:ext uri="{FF2B5EF4-FFF2-40B4-BE49-F238E27FC236}">
                <a16:creationId xmlns:a16="http://schemas.microsoft.com/office/drawing/2014/main" id="{E822CD64-AFE8-4F3F-A3B7-F8D119BA6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766" y="3812963"/>
            <a:ext cx="1346192" cy="70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611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2B0394-966C-4DA5-9AEC-2535B3285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ECDB92A-5E2B-4C9A-960C-14BF2313A2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0CC4A12E-3B53-4C54-A5F0-DB02A70B75C0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1F6FFC-FF50-4EF8-B5C5-6F75DE14E1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-GB" smtClean="0"/>
              <a:pPr algn="ctr"/>
              <a:t>2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724A91-E5CD-48B9-9655-A1C5337D48E2}"/>
              </a:ext>
            </a:extLst>
          </p:cNvPr>
          <p:cNvSpPr txBox="1"/>
          <p:nvPr/>
        </p:nvSpPr>
        <p:spPr>
          <a:xfrm>
            <a:off x="9623408" y="2268837"/>
            <a:ext cx="2368405" cy="37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67" dirty="0">
                <a:solidFill>
                  <a:srgbClr val="E7F4F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CRYPTO:</a:t>
            </a:r>
          </a:p>
          <a:p>
            <a:pPr algn="ctr"/>
            <a:endParaRPr lang="en-GB" sz="2667" b="1" dirty="0">
              <a:solidFill>
                <a:srgbClr val="E7F4F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en-GB" sz="2667" b="1" dirty="0">
                <a:solidFill>
                  <a:srgbClr val="E7F4F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Symbol of Hope </a:t>
            </a:r>
          </a:p>
          <a:p>
            <a:pPr algn="ctr"/>
            <a:endParaRPr lang="en-GB" sz="2667" b="1" dirty="0">
              <a:solidFill>
                <a:srgbClr val="E7F4F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en-GB" sz="2667" b="1" dirty="0">
                <a:solidFill>
                  <a:srgbClr val="E7F4F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+</a:t>
            </a:r>
          </a:p>
          <a:p>
            <a:pPr algn="ctr"/>
            <a:endParaRPr lang="en-GB" sz="2667" b="1" dirty="0">
              <a:solidFill>
                <a:srgbClr val="E7F4F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en-GB" sz="2667" b="1" dirty="0">
                <a:solidFill>
                  <a:srgbClr val="E7F4F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Old crimes, New Tech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AD0663-1A79-4422-9DF8-2B9129445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4" y="704060"/>
            <a:ext cx="8086087" cy="58900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B3F7E5-6DDC-4090-913B-488953E88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99" y="697459"/>
            <a:ext cx="7570965" cy="5821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FA628E-842B-41D0-84AD-FF01F57C4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581" y="714144"/>
            <a:ext cx="8902257" cy="58135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E72454-0FB6-48FC-8AFA-BA76A7C32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341" y="692455"/>
            <a:ext cx="8633497" cy="58135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805137-9271-4235-BBAE-C4F4501E0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6" y="692254"/>
            <a:ext cx="9536432" cy="59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5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6F6FBA2-10F6-44F2-90FA-2C41977A8B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66" r="7289"/>
          <a:stretch/>
        </p:blipFill>
        <p:spPr>
          <a:xfrm>
            <a:off x="0" y="1852864"/>
            <a:ext cx="8898021" cy="5005137"/>
          </a:xfrm>
          <a:prstGeom prst="rect">
            <a:avLst/>
          </a:prstGeom>
        </p:spPr>
      </p:pic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395600" y="686773"/>
            <a:ext cx="5632667" cy="516489"/>
          </a:xfrm>
          <a:prstGeom prst="rect">
            <a:avLst/>
          </a:prstGeom>
        </p:spPr>
        <p:txBody>
          <a:bodyPr spcFirstLastPara="1" vert="horz" wrap="square" lIns="68567" tIns="34267" rIns="68567" bIns="34267" rtlCol="0" anchor="t" anchorCtr="0">
            <a:noAutofit/>
          </a:bodyPr>
          <a:lstStyle/>
          <a:p>
            <a:r>
              <a:rPr lang="en-GB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Crypto Industry</a:t>
            </a:r>
            <a:br>
              <a:rPr lang="en-GB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Some initial figures</a:t>
            </a:r>
            <a:endParaRPr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0" name="Google Shape;130;p21"/>
          <p:cNvSpPr txBox="1">
            <a:spLocks noGrp="1"/>
          </p:cNvSpPr>
          <p:nvPr>
            <p:ph type="subTitle" idx="2"/>
          </p:nvPr>
        </p:nvSpPr>
        <p:spPr>
          <a:xfrm>
            <a:off x="514959" y="2944630"/>
            <a:ext cx="4411133" cy="3134461"/>
          </a:xfrm>
          <a:prstGeom prst="rect">
            <a:avLst/>
          </a:prstGeom>
          <a:solidFill>
            <a:srgbClr val="E7F4FC"/>
          </a:solidFill>
        </p:spPr>
        <p:txBody>
          <a:bodyPr spcFirstLastPara="1" vert="horz" wrap="square" lIns="68567" tIns="34267" rIns="68567" bIns="34267" rtlCol="0" anchor="t" anchorCtr="0">
            <a:noAutofit/>
          </a:bodyPr>
          <a:lstStyle/>
          <a:p>
            <a:pPr marL="482588" indent="-364058">
              <a:spcBef>
                <a:spcPts val="800"/>
              </a:spcBef>
              <a:spcAft>
                <a:spcPts val="800"/>
              </a:spcAft>
              <a:buClr>
                <a:srgbClr val="4FBEF9"/>
              </a:buClr>
              <a:buFont typeface="Wingdings" panose="05000000000000000000" pitchFamily="2" charset="2"/>
              <a:buChar char="§"/>
            </a:pPr>
            <a:r>
              <a:rPr lang="en-GB" sz="1867" dirty="0">
                <a:ea typeface="Open Sans" panose="020B0606030504020204" pitchFamily="34" charset="0"/>
                <a:cs typeface="Open Sans" panose="020B0606030504020204" pitchFamily="34" charset="0"/>
              </a:rPr>
              <a:t>Over 10,000 crypto assets </a:t>
            </a:r>
          </a:p>
          <a:p>
            <a:pPr marL="482588" indent="-364058">
              <a:spcBef>
                <a:spcPts val="800"/>
              </a:spcBef>
              <a:spcAft>
                <a:spcPts val="800"/>
              </a:spcAft>
              <a:buClr>
                <a:srgbClr val="4FBEF9"/>
              </a:buClr>
              <a:buFont typeface="Wingdings" panose="05000000000000000000" pitchFamily="2" charset="2"/>
              <a:buChar char="§"/>
            </a:pPr>
            <a:r>
              <a:rPr lang="en-US" sz="1867" dirty="0">
                <a:ea typeface="Open Sans" panose="020B0606030504020204" pitchFamily="34" charset="0"/>
                <a:cs typeface="Open Sans" panose="020B0606030504020204" pitchFamily="34" charset="0"/>
              </a:rPr>
              <a:t>Bitcoin’s market cap is $1.72 trillion (Feb. 2022), up from $345 billion in Nov. 2020</a:t>
            </a:r>
          </a:p>
          <a:p>
            <a:pPr marL="482588" lvl="1" indent="-364058">
              <a:spcBef>
                <a:spcPts val="800"/>
              </a:spcBef>
              <a:spcAft>
                <a:spcPts val="800"/>
              </a:spcAft>
              <a:buClr>
                <a:srgbClr val="4FBEF9"/>
              </a:buClr>
              <a:buFont typeface="Wingdings" panose="05000000000000000000" pitchFamily="2" charset="2"/>
              <a:buChar char="§"/>
            </a:pPr>
            <a:r>
              <a:rPr lang="en-US" sz="1867" dirty="0">
                <a:solidFill>
                  <a:srgbClr val="4F4B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400% since early 2020</a:t>
            </a:r>
          </a:p>
          <a:p>
            <a:pPr marL="482588" indent="-364058">
              <a:spcBef>
                <a:spcPts val="800"/>
              </a:spcBef>
              <a:spcAft>
                <a:spcPts val="800"/>
              </a:spcAft>
              <a:buClr>
                <a:srgbClr val="4FBEF9"/>
              </a:buClr>
              <a:buFont typeface="Wingdings" panose="05000000000000000000" pitchFamily="2" charset="2"/>
              <a:buChar char="§"/>
            </a:pPr>
            <a:r>
              <a:rPr lang="en-US" sz="1867" dirty="0">
                <a:ea typeface="Open Sans" panose="020B0606030504020204" pitchFamily="34" charset="0"/>
                <a:cs typeface="Open Sans" panose="020B0606030504020204" pitchFamily="34" charset="0"/>
              </a:rPr>
              <a:t>JPMorgan’s market cap is valued at $427 billion (Feb. 2022)</a:t>
            </a:r>
            <a:endParaRPr lang="en-GB" sz="1867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algn="ctr"/>
            <a:fld id="{00000000-1234-1234-1234-123412341234}" type="slidenum">
              <a:rPr lang="en-GB"/>
              <a:pPr algn="ctr"/>
              <a:t>3</a:t>
            </a:fld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00EA02-8ED9-4B4D-A81E-9A4F7F8622B6}"/>
              </a:ext>
            </a:extLst>
          </p:cNvPr>
          <p:cNvSpPr txBox="1"/>
          <p:nvPr/>
        </p:nvSpPr>
        <p:spPr>
          <a:xfrm>
            <a:off x="884322" y="6400074"/>
            <a:ext cx="10423357" cy="42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67" i="1" dirty="0">
                <a:solidFill>
                  <a:srgbClr val="4FBEF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Image: </a:t>
            </a:r>
            <a:r>
              <a:rPr lang="en-GB" sz="1067" i="1" dirty="0">
                <a:solidFill>
                  <a:srgbClr val="4FBEF9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https://community.nasscom.in/communities/emerging-tech/blockchain/can-crypto-currency-upheld-the-integrity-of-indian-economy-.html</a:t>
            </a:r>
            <a:endParaRPr lang="en-GB" sz="1067" i="1" dirty="0">
              <a:solidFill>
                <a:srgbClr val="4FBEF9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sz="1067" i="1" dirty="0">
                <a:solidFill>
                  <a:srgbClr val="4FBEF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Graph: https://www.statista.com/chart/23160/biggest-crypto-currency-market-caps/</a:t>
            </a:r>
          </a:p>
        </p:txBody>
      </p:sp>
      <p:pic>
        <p:nvPicPr>
          <p:cNvPr id="2052" name="Picture 4" descr="Infographic: Three Trillion Dollars Worth of Crypto | Statista">
            <a:extLst>
              <a:ext uri="{FF2B5EF4-FFF2-40B4-BE49-F238E27FC236}">
                <a16:creationId xmlns:a16="http://schemas.microsoft.com/office/drawing/2014/main" id="{5F1EF411-BAE6-4880-9AA5-36B90313E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249" y="-488041"/>
            <a:ext cx="6604907" cy="660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AC2A6B-F5C8-2922-DE78-7C3AA42EDA74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llish vs Bearish - Terms Explained - Investment U">
            <a:extLst>
              <a:ext uri="{FF2B5EF4-FFF2-40B4-BE49-F238E27FC236}">
                <a16:creationId xmlns:a16="http://schemas.microsoft.com/office/drawing/2014/main" id="{1F226DE3-0E3C-4309-99A4-DC3A72CC7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49" y="1"/>
            <a:ext cx="12287849" cy="779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D4498-3853-419E-A05E-8A2321C0DC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-GB" smtClean="0"/>
              <a:pPr algn="ctr"/>
              <a:t>4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30E580-D7C7-4A0A-9BEC-EB7AD6BFF82F}"/>
              </a:ext>
            </a:extLst>
          </p:cNvPr>
          <p:cNvSpPr/>
          <p:nvPr/>
        </p:nvSpPr>
        <p:spPr>
          <a:xfrm>
            <a:off x="5509961" y="674018"/>
            <a:ext cx="357001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B686DA"/>
                </a:solidFill>
                <a:effectLst>
                  <a:reflection blurRad="6350" stA="53000" endA="300" endPos="35500" dir="5400000" sy="-90000" algn="bl" rotWithShape="0"/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Volatile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0C7AA2-8BBB-48E0-B984-0025BA35AC96}"/>
              </a:ext>
            </a:extLst>
          </p:cNvPr>
          <p:cNvSpPr/>
          <p:nvPr/>
        </p:nvSpPr>
        <p:spPr>
          <a:xfrm>
            <a:off x="452204" y="216195"/>
            <a:ext cx="3891450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dirty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4F4B6A"/>
                </a:solidFill>
                <a:effectLst>
                  <a:reflection blurRad="6350" stA="53000" endA="300" endPos="35500" dir="5400000" sy="-90000" algn="bl" rotWithShape="0"/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Nascent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3F163C-A6B0-464F-9363-A77D270AB6CD}"/>
              </a:ext>
            </a:extLst>
          </p:cNvPr>
          <p:cNvSpPr/>
          <p:nvPr/>
        </p:nvSpPr>
        <p:spPr>
          <a:xfrm>
            <a:off x="2789380" y="4952878"/>
            <a:ext cx="9485096" cy="1231106"/>
          </a:xfrm>
          <a:prstGeom prst="rect">
            <a:avLst/>
          </a:prstGeom>
          <a:noFill/>
          <a:ln>
            <a:noFill/>
          </a:ln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0">
                  <a:solidFill>
                    <a:srgbClr val="E7F4FC"/>
                  </a:solidFill>
                </a:ln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Regulatory Arbitrage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5BAD64-B759-4094-920B-B4B799885453}"/>
              </a:ext>
            </a:extLst>
          </p:cNvPr>
          <p:cNvSpPr/>
          <p:nvPr/>
        </p:nvSpPr>
        <p:spPr>
          <a:xfrm>
            <a:off x="1462028" y="2714029"/>
            <a:ext cx="4436675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Bullish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F023B7-81C5-43D5-AD89-5563A0D12BF4}"/>
              </a:ext>
            </a:extLst>
          </p:cNvPr>
          <p:cNvSpPr/>
          <p:nvPr/>
        </p:nvSpPr>
        <p:spPr>
          <a:xfrm>
            <a:off x="7036059" y="2714029"/>
            <a:ext cx="3614131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dirty="0">
                <a:ln w="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Bearish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7778CD-E03C-4FD8-9767-5CE1CAA9BBE5}"/>
              </a:ext>
            </a:extLst>
          </p:cNvPr>
          <p:cNvSpPr txBox="1"/>
          <p:nvPr/>
        </p:nvSpPr>
        <p:spPr>
          <a:xfrm>
            <a:off x="-53117" y="6133645"/>
            <a:ext cx="61491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Image: https://investmentu.com/bullish-vs-bearish/</a:t>
            </a:r>
          </a:p>
        </p:txBody>
      </p:sp>
    </p:spTree>
    <p:extLst>
      <p:ext uri="{BB962C8B-B14F-4D97-AF65-F5344CB8AC3E}">
        <p14:creationId xmlns:p14="http://schemas.microsoft.com/office/powerpoint/2010/main" val="221242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9010AC-D93A-439F-AE9A-5A8B7B98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FC79150-2187-4632-95A0-0500A6A23D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88BA79F-D62F-4359-8847-95A5424C8040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951A21-3012-4A99-AA21-806E5E844F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GB" smtClean="0"/>
              <a:pPr algn="l"/>
              <a:t>5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B58C86-5015-405F-A951-70D21D6B8387}"/>
              </a:ext>
            </a:extLst>
          </p:cNvPr>
          <p:cNvSpPr txBox="1"/>
          <p:nvPr/>
        </p:nvSpPr>
        <p:spPr>
          <a:xfrm>
            <a:off x="136363" y="6179881"/>
            <a:ext cx="74295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67" i="1" dirty="0">
                <a:solidFill>
                  <a:schemeClr val="tx2">
                    <a:lumMod val="10000"/>
                    <a:lumOff val="9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Source: </a:t>
            </a:r>
            <a:r>
              <a:rPr lang="en-GB" sz="1067" i="1" dirty="0">
                <a:solidFill>
                  <a:schemeClr val="tx2">
                    <a:lumMod val="10000"/>
                    <a:lumOff val="9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https://www.elliptic.co/blog/a-world-of-crypto-regulation-at-a-glance</a:t>
            </a:r>
            <a:r>
              <a:rPr lang="en-GB" sz="1067" i="1" dirty="0">
                <a:solidFill>
                  <a:schemeClr val="tx2">
                    <a:lumMod val="10000"/>
                    <a:lumOff val="9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(August 2021)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1B4922-ACF1-486A-80C0-99AC2C38FEC5}"/>
              </a:ext>
            </a:extLst>
          </p:cNvPr>
          <p:cNvSpPr txBox="1"/>
          <p:nvPr/>
        </p:nvSpPr>
        <p:spPr>
          <a:xfrm>
            <a:off x="8858025" y="2058190"/>
            <a:ext cx="2726928" cy="2965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dirty="0">
                <a:solidFill>
                  <a:srgbClr val="E7F4FC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What gaps still exist in the Western and global Anti-Money laundering infrastructure?</a:t>
            </a:r>
            <a:endParaRPr lang="en-GB" sz="2667" dirty="0">
              <a:solidFill>
                <a:srgbClr val="E7F4FC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0FE200-BE43-4456-84B8-2AF7DEA5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3" y="653783"/>
            <a:ext cx="7913571" cy="533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57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F7645D-D77B-44E6-91C6-44746A685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99" y="342240"/>
            <a:ext cx="5490764" cy="419200"/>
          </a:xfrm>
        </p:spPr>
        <p:txBody>
          <a:bodyPr/>
          <a:lstStyle/>
          <a:p>
            <a:r>
              <a:rPr lang="en-GB" sz="2667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Key Terms linked to Crypto Assets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B4DD6B-A8DC-423D-8C18-22B450F6C9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-GB" smtClean="0"/>
              <a:pPr algn="ctr"/>
              <a:t>6</a:t>
            </a:fld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2E8221-2040-4DAF-8C45-E5308444B6C6}"/>
              </a:ext>
            </a:extLst>
          </p:cNvPr>
          <p:cNvSpPr txBox="1"/>
          <p:nvPr/>
        </p:nvSpPr>
        <p:spPr>
          <a:xfrm>
            <a:off x="3976352" y="942819"/>
            <a:ext cx="3110184" cy="1097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80990" indent="-38099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sz="1733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3697DEDE-2762-4D83-8616-484C2965A2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258944"/>
              </p:ext>
            </p:extLst>
          </p:nvPr>
        </p:nvGraphicFramePr>
        <p:xfrm>
          <a:off x="581868" y="1337160"/>
          <a:ext cx="11220663" cy="5486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740221">
                  <a:extLst>
                    <a:ext uri="{9D8B030D-6E8A-4147-A177-3AD203B41FA5}">
                      <a16:colId xmlns:a16="http://schemas.microsoft.com/office/drawing/2014/main" val="4118849672"/>
                    </a:ext>
                  </a:extLst>
                </a:gridCol>
                <a:gridCol w="3740221">
                  <a:extLst>
                    <a:ext uri="{9D8B030D-6E8A-4147-A177-3AD203B41FA5}">
                      <a16:colId xmlns:a16="http://schemas.microsoft.com/office/drawing/2014/main" val="2669458913"/>
                    </a:ext>
                  </a:extLst>
                </a:gridCol>
                <a:gridCol w="3740221">
                  <a:extLst>
                    <a:ext uri="{9D8B030D-6E8A-4147-A177-3AD203B41FA5}">
                      <a16:colId xmlns:a16="http://schemas.microsoft.com/office/drawing/2014/main" val="1501562400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</a:rPr>
                        <a:t>Distributed Ledger Technology (DLT)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4F4B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4F4B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</a:rPr>
                        <a:t>Mining</a:t>
                      </a:r>
                      <a:endParaRPr lang="en-GB" sz="2400" dirty="0">
                        <a:solidFill>
                          <a:schemeClr val="bg1"/>
                        </a:solidFill>
                        <a:latin typeface="Source Sans Pro Black" panose="020B0803030403020204" pitchFamily="34" charset="0"/>
                        <a:ea typeface="Source Sans Pro Black" panose="020B0803030403020204" pitchFamily="34" charset="0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rgbClr val="4F4B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</a:rPr>
                        <a:t>Crypto Wallet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rgbClr val="4F4B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B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488169"/>
                  </a:ext>
                </a:extLst>
              </a:tr>
              <a:tr h="1950720"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4FBEF9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Decentralized Network</a:t>
                      </a:r>
                    </a:p>
                    <a:p>
                      <a:pPr marL="285750" indent="-285750">
                        <a:buClr>
                          <a:srgbClr val="4FBEF9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Blockchain</a:t>
                      </a:r>
                    </a:p>
                    <a:p>
                      <a:pPr marL="285750" indent="-285750">
                        <a:buClr>
                          <a:srgbClr val="4FBEF9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Open Source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BEF9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Nodes</a:t>
                      </a:r>
                    </a:p>
                    <a:p>
                      <a:pPr marL="285750" indent="-285750">
                        <a:buClr>
                          <a:srgbClr val="4FBEF9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Immutable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BEF9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Blocks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BEF9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Hash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BEF9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Proof of Work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BEF9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Coins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FBEF9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Tokens 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4FBEF9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Hot Wallet</a:t>
                      </a:r>
                    </a:p>
                    <a:p>
                      <a:pPr marL="285750" indent="-285750">
                        <a:buClr>
                          <a:srgbClr val="4FBEF9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Cold Wallet</a:t>
                      </a:r>
                    </a:p>
                    <a:p>
                      <a:pPr marL="285750" indent="-285750">
                        <a:buClr>
                          <a:srgbClr val="4FBEF9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Paper Wallet</a:t>
                      </a:r>
                    </a:p>
                    <a:p>
                      <a:pPr marL="285750" indent="-285750">
                        <a:buClr>
                          <a:srgbClr val="4FBEF9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Public Key</a:t>
                      </a:r>
                    </a:p>
                    <a:p>
                      <a:pPr marL="285750" indent="-285750">
                        <a:buClr>
                          <a:srgbClr val="4FBEF9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Private Key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999195"/>
                  </a:ext>
                </a:extLst>
              </a:tr>
              <a:tr h="268224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  <a:p>
                      <a:endParaRPr lang="en-GB" sz="2400" dirty="0"/>
                    </a:p>
                  </a:txBody>
                  <a:tcPr marL="121920" marR="121920" marT="60960" marB="6096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021674"/>
                  </a:ext>
                </a:extLst>
              </a:tr>
            </a:tbl>
          </a:graphicData>
        </a:graphic>
      </p:graphicFrame>
      <p:grpSp>
        <p:nvGrpSpPr>
          <p:cNvPr id="39" name="Group 38">
            <a:extLst>
              <a:ext uri="{FF2B5EF4-FFF2-40B4-BE49-F238E27FC236}">
                <a16:creationId xmlns:a16="http://schemas.microsoft.com/office/drawing/2014/main" id="{092A0E2D-49A9-4FDE-B979-B68F1B93CC1A}"/>
              </a:ext>
            </a:extLst>
          </p:cNvPr>
          <p:cNvGrpSpPr/>
          <p:nvPr/>
        </p:nvGrpSpPr>
        <p:grpSpPr>
          <a:xfrm>
            <a:off x="753533" y="3792448"/>
            <a:ext cx="10541000" cy="2438400"/>
            <a:chOff x="679100" y="2549697"/>
            <a:chExt cx="7477557" cy="1942625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3A15B5F6-52ED-43A4-93E6-2EE9FC17C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ement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9983" y="2832898"/>
              <a:ext cx="1432749" cy="1432749"/>
            </a:xfrm>
            <a:prstGeom prst="rect">
              <a:avLst/>
            </a:prstGeom>
          </p:spPr>
        </p:pic>
        <p:pic>
          <p:nvPicPr>
            <p:cNvPr id="13" name="Picture 12" descr="Graphical user interface, application, icon&#10;&#10;Description automatically generated">
              <a:extLst>
                <a:ext uri="{FF2B5EF4-FFF2-40B4-BE49-F238E27FC236}">
                  <a16:creationId xmlns:a16="http://schemas.microsoft.com/office/drawing/2014/main" id="{F5CE499B-7DC3-4273-A335-E634C9E0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214032" y="2549697"/>
              <a:ext cx="1942625" cy="194262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BAF30EC-4CD6-486A-8578-20E9E5371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9100" y="2814497"/>
              <a:ext cx="1711187" cy="146955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D1D67D-6CD9-404F-ABA7-5120517E62BB}"/>
              </a:ext>
            </a:extLst>
          </p:cNvPr>
          <p:cNvSpPr txBox="1"/>
          <p:nvPr/>
        </p:nvSpPr>
        <p:spPr>
          <a:xfrm>
            <a:off x="67892" y="6037087"/>
            <a:ext cx="4061656" cy="584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67" i="1" dirty="0">
                <a:solidFill>
                  <a:srgbClr val="4FBEF9"/>
                </a:solidFill>
              </a:rPr>
              <a:t>Image: </a:t>
            </a:r>
            <a:r>
              <a:rPr lang="en-GB" sz="1067" i="1" dirty="0">
                <a:solidFill>
                  <a:srgbClr val="4FBEF9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https://www.vecteezy.com/free-vector/crypto</a:t>
            </a:r>
            <a:endParaRPr lang="en-GB" sz="1067" i="1" dirty="0">
              <a:solidFill>
                <a:srgbClr val="4FBEF9"/>
              </a:solidFill>
            </a:endParaRPr>
          </a:p>
          <a:p>
            <a:r>
              <a:rPr lang="en-US" altLang="en-US" sz="1067" i="1" dirty="0">
                <a:solidFill>
                  <a:srgbClr val="4FBEF9"/>
                </a:solidFill>
                <a:latin typeface="Arial" panose="020B0604020202020204" pitchFamily="34" charset="0"/>
              </a:rPr>
              <a:t>Icons made by </a:t>
            </a:r>
            <a:r>
              <a:rPr lang="en-US" altLang="en-US" sz="1067" i="1" dirty="0">
                <a:solidFill>
                  <a:srgbClr val="4FBEF9"/>
                </a:solidFill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https://www.flaticon.com/authors/freepik</a:t>
            </a:r>
            <a:r>
              <a:rPr lang="en-US" altLang="en-US" sz="1067" i="1" dirty="0">
                <a:solidFill>
                  <a:srgbClr val="4FBEF9"/>
                </a:solidFill>
                <a:latin typeface="Arial" panose="020B0604020202020204" pitchFamily="34" charset="0"/>
              </a:rPr>
              <a:t> </a:t>
            </a:r>
          </a:p>
          <a:p>
            <a:endParaRPr lang="en-GB" sz="1067" i="1" dirty="0">
              <a:solidFill>
                <a:srgbClr val="4FBE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6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5">
            <a:extLst>
              <a:ext uri="{FF2B5EF4-FFF2-40B4-BE49-F238E27FC236}">
                <a16:creationId xmlns:a16="http://schemas.microsoft.com/office/drawing/2014/main" id="{0EDCA175-58A3-4657-897F-E1B079945FFE}"/>
              </a:ext>
            </a:extLst>
          </p:cNvPr>
          <p:cNvSpPr txBox="1">
            <a:spLocks/>
          </p:cNvSpPr>
          <p:nvPr/>
        </p:nvSpPr>
        <p:spPr>
          <a:xfrm>
            <a:off x="6390526" y="2578813"/>
            <a:ext cx="5518100" cy="3566425"/>
          </a:xfrm>
          <a:prstGeom prst="rect">
            <a:avLst/>
          </a:prstGeom>
          <a:solidFill>
            <a:schemeClr val="bg1"/>
          </a:solidFill>
          <a:ln w="38100">
            <a:solidFill>
              <a:srgbClr val="4F4B6A"/>
            </a:solidFill>
          </a:ln>
        </p:spPr>
        <p:txBody>
          <a:bodyPr spcFirstLastPara="1" wrap="square" lIns="68567" tIns="34267" rIns="68567" bIns="342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None/>
              <a:defRPr sz="800" b="0" i="0" u="none" strike="noStrike" cap="none" baseline="0">
                <a:solidFill>
                  <a:srgbClr val="E7F4FC"/>
                </a:solidFill>
                <a:latin typeface="Open Sans" panose="020B0606030504020204" pitchFamily="34" charset="0"/>
                <a:ea typeface="Source Sans Pro Light"/>
                <a:cs typeface="Source Sans Pro Light"/>
                <a:sym typeface="Source Sans Pr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urce Sans Pro Light"/>
              <a:buNone/>
              <a:defRPr sz="1500" b="0" i="1" u="none" strike="noStrike" cap="none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urce Sans Pro Light"/>
              <a:buNone/>
              <a:defRPr sz="1500" b="0" i="0" u="none" strike="noStrike" cap="none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urce Sans Pro Light"/>
              <a:buNone/>
              <a:defRPr sz="1500" b="0" i="0" u="none" strike="noStrike" cap="none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urce Sans Pro Light"/>
              <a:buNone/>
              <a:defRPr sz="1500" b="0" i="0" u="none" strike="noStrike" cap="none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marR="0" lvl="5" indent="-2857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urce Sans Pro Light"/>
              <a:buNone/>
              <a:defRPr sz="1500" b="0" i="0" u="none" strike="noStrike" cap="none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marR="0" lvl="6" indent="-2857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urce Sans Pro Light"/>
              <a:buNone/>
              <a:defRPr sz="1500" b="0" i="0" u="none" strike="noStrike" cap="none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marR="0" lvl="7" indent="-2857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Source Sans Pro Light"/>
              <a:buNone/>
              <a:defRPr sz="1500" b="0" i="0" u="none" strike="noStrike" cap="none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marR="0" lvl="8" indent="-285750" algn="l" rtl="0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900"/>
              <a:buFont typeface="Source Sans Pro Light"/>
              <a:buNone/>
              <a:defRPr sz="1500" b="0" i="0" u="none" strike="noStrike" cap="none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endParaRPr lang="en-US" sz="1467" dirty="0">
              <a:solidFill>
                <a:srgbClr val="4F4B6A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73D50E-1786-40A2-8FA9-3B384529A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-GB" smtClean="0"/>
              <a:pPr algn="ctr"/>
              <a:t>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5E1417-211C-4C8D-80B5-3186F8CE1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987" y="4141306"/>
            <a:ext cx="4032378" cy="1801209"/>
          </a:xfrm>
          <a:prstGeom prst="rect">
            <a:avLst/>
          </a:prstGeom>
        </p:spPr>
      </p:pic>
      <p:graphicFrame>
        <p:nvGraphicFramePr>
          <p:cNvPr id="10" name="Table 12">
            <a:extLst>
              <a:ext uri="{FF2B5EF4-FFF2-40B4-BE49-F238E27FC236}">
                <a16:creationId xmlns:a16="http://schemas.microsoft.com/office/drawing/2014/main" id="{D02B8BEA-194D-4B6F-885E-5A0450ABC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132165"/>
              </p:ext>
            </p:extLst>
          </p:nvPr>
        </p:nvGraphicFramePr>
        <p:xfrm>
          <a:off x="6691974" y="2843627"/>
          <a:ext cx="4881863" cy="126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957">
                  <a:extLst>
                    <a:ext uri="{9D8B030D-6E8A-4147-A177-3AD203B41FA5}">
                      <a16:colId xmlns:a16="http://schemas.microsoft.com/office/drawing/2014/main" val="659848789"/>
                    </a:ext>
                  </a:extLst>
                </a:gridCol>
                <a:gridCol w="2331906">
                  <a:extLst>
                    <a:ext uri="{9D8B030D-6E8A-4147-A177-3AD203B41FA5}">
                      <a16:colId xmlns:a16="http://schemas.microsoft.com/office/drawing/2014/main" val="3073985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FBEF9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GB" sz="1600" dirty="0"/>
                        <a:t>CEX</a:t>
                      </a:r>
                    </a:p>
                  </a:txBody>
                  <a:tcPr marL="121920" marR="121920" marT="60960" marB="60960">
                    <a:solidFill>
                      <a:srgbClr val="7EED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4FBEF9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GB" sz="1600" dirty="0"/>
                        <a:t>DEX</a:t>
                      </a:r>
                    </a:p>
                  </a:txBody>
                  <a:tcPr marL="121920" marR="121920" marT="60960" marB="60960">
                    <a:solidFill>
                      <a:srgbClr val="7E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59243"/>
                  </a:ext>
                </a:extLst>
              </a:tr>
              <a:tr h="503451"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4FBEF9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700" i="1" dirty="0">
                          <a:solidFill>
                            <a:srgbClr val="4F4B6A"/>
                          </a:solidFill>
                        </a:rPr>
                        <a:t>Exchange controls funds</a:t>
                      </a:r>
                    </a:p>
                    <a:p>
                      <a:pPr marL="285750" indent="-285750">
                        <a:buClr>
                          <a:srgbClr val="4FBEF9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700" i="1" dirty="0">
                          <a:solidFill>
                            <a:srgbClr val="4F4B6A"/>
                          </a:solidFill>
                        </a:rPr>
                        <a:t>Not anonymous</a:t>
                      </a:r>
                    </a:p>
                  </a:txBody>
                  <a:tcPr marL="121920" marR="121920" marT="60960" marB="60960">
                    <a:solidFill>
                      <a:srgbClr val="E7F4F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4FBEF9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700" i="1" dirty="0">
                          <a:solidFill>
                            <a:srgbClr val="4F4B6A"/>
                          </a:solidFill>
                        </a:rPr>
                        <a:t>User controls funds</a:t>
                      </a:r>
                    </a:p>
                    <a:p>
                      <a:pPr marL="285750" indent="-285750">
                        <a:buClr>
                          <a:srgbClr val="4FBEF9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700" i="1" dirty="0">
                          <a:solidFill>
                            <a:srgbClr val="4F4B6A"/>
                          </a:solidFill>
                        </a:rPr>
                        <a:t>Anonymous</a:t>
                      </a:r>
                    </a:p>
                  </a:txBody>
                  <a:tcPr marL="121920" marR="121920" marT="60960" marB="60960">
                    <a:solidFill>
                      <a:srgbClr val="E7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341003"/>
                  </a:ext>
                </a:extLst>
              </a:tr>
            </a:tbl>
          </a:graphicData>
        </a:graphic>
      </p:graphicFrame>
      <p:sp>
        <p:nvSpPr>
          <p:cNvPr id="30" name="Title 3">
            <a:extLst>
              <a:ext uri="{FF2B5EF4-FFF2-40B4-BE49-F238E27FC236}">
                <a16:creationId xmlns:a16="http://schemas.microsoft.com/office/drawing/2014/main" id="{E339FA60-AEC2-4E00-86E7-0C817659E088}"/>
              </a:ext>
            </a:extLst>
          </p:cNvPr>
          <p:cNvSpPr txBox="1">
            <a:spLocks/>
          </p:cNvSpPr>
          <p:nvPr/>
        </p:nvSpPr>
        <p:spPr>
          <a:xfrm>
            <a:off x="7658732" y="1718519"/>
            <a:ext cx="2948345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67" rIns="68567" bIns="342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ource Sans Pro Light"/>
              <a:buNone/>
              <a:defRPr sz="1800" b="0" i="0" u="none" strike="noStrike" cap="none" baseline="0">
                <a:solidFill>
                  <a:srgbClr val="4FBEF9"/>
                </a:solidFill>
                <a:latin typeface="Open Sans" panose="020B0606030504020204" pitchFamily="34" charset="0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Exchanges</a:t>
            </a:r>
          </a:p>
        </p:txBody>
      </p:sp>
      <p:pic>
        <p:nvPicPr>
          <p:cNvPr id="3074" name="Picture 2" descr="Coinbase Review 2022">
            <a:extLst>
              <a:ext uri="{FF2B5EF4-FFF2-40B4-BE49-F238E27FC236}">
                <a16:creationId xmlns:a16="http://schemas.microsoft.com/office/drawing/2014/main" id="{6DBCF5AE-4C8A-449E-9C1E-BA02D45EA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37" y="6122539"/>
            <a:ext cx="1924424" cy="43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etaMask 🦊💙 (@MetaMask) / Twitter">
            <a:extLst>
              <a:ext uri="{FF2B5EF4-FFF2-40B4-BE49-F238E27FC236}">
                <a16:creationId xmlns:a16="http://schemas.microsoft.com/office/drawing/2014/main" id="{4FCAC56D-B253-4417-9BCE-278B64D66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446" y="5485216"/>
            <a:ext cx="1017480" cy="128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A8FBBB-0B2E-44A2-A09C-3AE612E5331F}"/>
              </a:ext>
            </a:extLst>
          </p:cNvPr>
          <p:cNvSpPr txBox="1"/>
          <p:nvPr/>
        </p:nvSpPr>
        <p:spPr>
          <a:xfrm>
            <a:off x="632039" y="847404"/>
            <a:ext cx="750912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Types of Crypto Asset Providers (focus of regulators) </a:t>
            </a:r>
            <a:endParaRPr lang="en-GB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E47C0F-C038-4748-B18C-FD1483797B9A}"/>
              </a:ext>
            </a:extLst>
          </p:cNvPr>
          <p:cNvSpPr txBox="1"/>
          <p:nvPr/>
        </p:nvSpPr>
        <p:spPr>
          <a:xfrm>
            <a:off x="638769" y="1713274"/>
            <a:ext cx="3738509" cy="3431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792" indent="0">
              <a:lnSpc>
                <a:spcPct val="110000"/>
              </a:lnSpc>
              <a:spcBef>
                <a:spcPts val="800"/>
              </a:spcBef>
              <a:buClr>
                <a:srgbClr val="4FBEF9"/>
              </a:buClr>
            </a:pPr>
            <a:r>
              <a:rPr lang="en-GB" sz="2200" b="1" dirty="0">
                <a:solidFill>
                  <a:schemeClr val="accent2">
                    <a:lumMod val="20000"/>
                    <a:lumOff val="8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Custodian Wallet Providers </a:t>
            </a:r>
          </a:p>
          <a:p>
            <a:pPr marL="685783" indent="-380990">
              <a:lnSpc>
                <a:spcPct val="110000"/>
              </a:lnSpc>
              <a:spcBef>
                <a:spcPts val="800"/>
              </a:spcBef>
              <a:buClr>
                <a:srgbClr val="4FBEF9"/>
              </a:buClr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Services to safeguard and/or administer:</a:t>
            </a:r>
          </a:p>
          <a:p>
            <a:pPr marL="1295368" lvl="1" indent="-380990">
              <a:lnSpc>
                <a:spcPct val="110000"/>
              </a:lnSpc>
              <a:spcBef>
                <a:spcPts val="800"/>
              </a:spcBef>
              <a:buClr>
                <a:srgbClr val="4FBEF9"/>
              </a:buClr>
              <a:buFont typeface="Wingdings" panose="05000000000000000000" pitchFamily="2" charset="2"/>
              <a:buChar char="§"/>
            </a:pPr>
            <a:r>
              <a:rPr lang="en-US" sz="1700" i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Cryptoassets</a:t>
            </a:r>
            <a:r>
              <a:rPr lang="en-US" sz="1700" i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i="0" u="sng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behalf of </a:t>
            </a:r>
            <a:r>
              <a:rPr lang="en-US" sz="1700" i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 customers</a:t>
            </a:r>
          </a:p>
          <a:p>
            <a:pPr marL="1295368" lvl="1" indent="-380990">
              <a:lnSpc>
                <a:spcPct val="110000"/>
              </a:lnSpc>
              <a:spcBef>
                <a:spcPts val="800"/>
              </a:spcBef>
              <a:buClr>
                <a:srgbClr val="4FBEF9"/>
              </a:buClr>
              <a:buFont typeface="Wingdings" panose="05000000000000000000" pitchFamily="2" charset="2"/>
              <a:buChar char="§"/>
            </a:pPr>
            <a:r>
              <a:rPr lang="en-US" sz="1700" i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cryptographic keys </a:t>
            </a:r>
            <a:r>
              <a:rPr lang="en-US" sz="1700" i="0" u="sng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behalf of</a:t>
            </a:r>
            <a:r>
              <a:rPr lang="en-US" sz="1700" i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customers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E037B-1556-484F-AFF2-0F1845CE2A56}"/>
              </a:ext>
            </a:extLst>
          </p:cNvPr>
          <p:cNvSpPr txBox="1"/>
          <p:nvPr/>
        </p:nvSpPr>
        <p:spPr>
          <a:xfrm>
            <a:off x="729465" y="5975274"/>
            <a:ext cx="113221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BUT THERE ARE A LOT MORE !</a:t>
            </a:r>
          </a:p>
        </p:txBody>
      </p:sp>
    </p:spTree>
    <p:extLst>
      <p:ext uri="{BB962C8B-B14F-4D97-AF65-F5344CB8AC3E}">
        <p14:creationId xmlns:p14="http://schemas.microsoft.com/office/powerpoint/2010/main" val="9135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2452FE7-1033-44E7-BB03-8F8C6DC9C83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13633" y="2418107"/>
            <a:ext cx="4871200" cy="349548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Is Decentralised Finance (DeFi) set to transform financial services?">
            <a:extLst>
              <a:ext uri="{FF2B5EF4-FFF2-40B4-BE49-F238E27FC236}">
                <a16:creationId xmlns:a16="http://schemas.microsoft.com/office/drawing/2014/main" id="{4CF355DE-CB74-4E35-AF68-6913EEF6B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583"/>
            <a:ext cx="6811766" cy="58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C2929-5F87-4D9A-A176-3D3A510542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-GB" smtClean="0"/>
              <a:pPr algn="ctr"/>
              <a:t>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3EC42F-BE79-4711-8495-DB25CD4C8DCC}"/>
              </a:ext>
            </a:extLst>
          </p:cNvPr>
          <p:cNvSpPr txBox="1"/>
          <p:nvPr/>
        </p:nvSpPr>
        <p:spPr>
          <a:xfrm>
            <a:off x="457917" y="2564327"/>
            <a:ext cx="34973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Clr>
                <a:srgbClr val="E7F4F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4FBEF9"/>
                </a:solidFill>
              </a:rPr>
              <a:t>Automated</a:t>
            </a:r>
            <a:br>
              <a:rPr lang="en-GB" sz="2400" dirty="0">
                <a:solidFill>
                  <a:srgbClr val="4FBEF9"/>
                </a:solidFill>
              </a:rPr>
            </a:br>
            <a:endParaRPr lang="en-GB" sz="2400" dirty="0">
              <a:solidFill>
                <a:srgbClr val="4FBEF9"/>
              </a:solidFill>
            </a:endParaRPr>
          </a:p>
          <a:p>
            <a:pPr marL="380990" indent="-380990">
              <a:buClr>
                <a:srgbClr val="E7F4F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4FBEF9"/>
                </a:solidFill>
              </a:rPr>
              <a:t>No intermediaries</a:t>
            </a:r>
            <a:br>
              <a:rPr lang="en-GB" sz="2400" dirty="0">
                <a:solidFill>
                  <a:srgbClr val="4FBEF9"/>
                </a:solidFill>
              </a:rPr>
            </a:br>
            <a:endParaRPr lang="en-GB" sz="2400" dirty="0">
              <a:solidFill>
                <a:srgbClr val="4FBEF9"/>
              </a:solidFill>
            </a:endParaRPr>
          </a:p>
          <a:p>
            <a:pPr marL="380990" indent="-380990">
              <a:buClr>
                <a:srgbClr val="E7F4F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4FBEF9"/>
                </a:solidFill>
              </a:rPr>
              <a:t>Smart contracts</a:t>
            </a:r>
            <a:br>
              <a:rPr lang="en-GB" sz="2400" dirty="0">
                <a:solidFill>
                  <a:srgbClr val="4FBEF9"/>
                </a:solidFill>
              </a:rPr>
            </a:br>
            <a:endParaRPr lang="en-GB" sz="2400" dirty="0">
              <a:solidFill>
                <a:srgbClr val="4FBEF9"/>
              </a:solidFill>
            </a:endParaRPr>
          </a:p>
          <a:p>
            <a:pPr marL="380990" indent="-380990">
              <a:buClr>
                <a:srgbClr val="E7F4F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4FBEF9"/>
                </a:solidFill>
              </a:rPr>
              <a:t>Ethereum</a:t>
            </a:r>
          </a:p>
        </p:txBody>
      </p:sp>
      <p:pic>
        <p:nvPicPr>
          <p:cNvPr id="4102" name="Picture 6" descr="8585 - Bored Ape Yacht Club | OpenSea">
            <a:extLst>
              <a:ext uri="{FF2B5EF4-FFF2-40B4-BE49-F238E27FC236}">
                <a16:creationId xmlns:a16="http://schemas.microsoft.com/office/drawing/2014/main" id="{3955F1C8-4366-4224-8371-66AE006D8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336" y="461583"/>
            <a:ext cx="5886664" cy="58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6583E-EA42-4F50-BD7A-5208E0CE3338}"/>
              </a:ext>
            </a:extLst>
          </p:cNvPr>
          <p:cNvSpPr txBox="1"/>
          <p:nvPr/>
        </p:nvSpPr>
        <p:spPr>
          <a:xfrm>
            <a:off x="6305336" y="934948"/>
            <a:ext cx="1695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1"/>
                </a:solidFill>
              </a:rPr>
              <a:t>#NFTs</a:t>
            </a:r>
          </a:p>
        </p:txBody>
      </p:sp>
      <p:pic>
        <p:nvPicPr>
          <p:cNvPr id="4104" name="Picture 8" descr="digital yuan">
            <a:extLst>
              <a:ext uri="{FF2B5EF4-FFF2-40B4-BE49-F238E27FC236}">
                <a16:creationId xmlns:a16="http://schemas.microsoft.com/office/drawing/2014/main" id="{B593110E-3039-4FD7-9B06-B2B345842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453" y="3859230"/>
            <a:ext cx="4997950" cy="299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B199F-586F-4CE5-84CD-3C0CD5DC87ED}"/>
              </a:ext>
            </a:extLst>
          </p:cNvPr>
          <p:cNvSpPr txBox="1"/>
          <p:nvPr/>
        </p:nvSpPr>
        <p:spPr>
          <a:xfrm>
            <a:off x="4996237" y="6079645"/>
            <a:ext cx="2373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#CBDCs</a:t>
            </a:r>
          </a:p>
        </p:txBody>
      </p:sp>
    </p:spTree>
    <p:extLst>
      <p:ext uri="{BB962C8B-B14F-4D97-AF65-F5344CB8AC3E}">
        <p14:creationId xmlns:p14="http://schemas.microsoft.com/office/powerpoint/2010/main" val="292124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6E262D-8672-49CD-9398-7CDF57CD68C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1" y="-1"/>
            <a:ext cx="12192001" cy="6050967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13FF05-7457-469F-A4B2-39EDCF84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F4B6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Criminal Typologies – </a:t>
            </a:r>
            <a:br>
              <a:rPr lang="en-GB" dirty="0">
                <a:solidFill>
                  <a:srgbClr val="4F4B6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GB" dirty="0">
                <a:solidFill>
                  <a:srgbClr val="4F4B6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Tumblers, Mixers &amp; Hops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AC4B5-746B-4BEA-AB8D-F17CDD3189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-GB" smtClean="0"/>
              <a:pPr algn="ctr"/>
              <a:t>9</a:t>
            </a:fld>
            <a:endParaRPr lang="en-GB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72A6253B-1C41-4D09-99DB-4EF19F3B684E}"/>
              </a:ext>
            </a:extLst>
          </p:cNvPr>
          <p:cNvSpPr>
            <a:spLocks noGrp="1" noChangeAspect="1" noChangeArrowheads="1"/>
          </p:cNvSpPr>
          <p:nvPr>
            <p:ph type="subTitle" idx="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spcFirstLastPara="1" vert="horz" wrap="square" lIns="121920" tIns="60960" rIns="121920" bIns="6096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Clr>
                <a:srgbClr val="4FBEF9"/>
              </a:buClr>
            </a:pPr>
            <a:r>
              <a:rPr lang="en-US" sz="1600" dirty="0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“It is the process of obscuring where your coins came from, which in turn makes your digital trail much harder to follow.” </a:t>
            </a:r>
            <a:r>
              <a:rPr lang="en-US" sz="16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Bitblender</a:t>
            </a:r>
            <a:endParaRPr lang="en-US" sz="1600" dirty="0">
              <a:solidFill>
                <a:srgbClr val="141B1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594" indent="-228594">
              <a:spcBef>
                <a:spcPts val="800"/>
              </a:spcBef>
              <a:spcAft>
                <a:spcPts val="800"/>
              </a:spcAft>
              <a:buClr>
                <a:srgbClr val="4FBEF9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141B1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People pool their bitcoins into mixers</a:t>
            </a:r>
          </a:p>
          <a:p>
            <a:pPr marL="228594" indent="-228594">
              <a:spcBef>
                <a:spcPts val="800"/>
              </a:spcBef>
              <a:spcAft>
                <a:spcPts val="800"/>
              </a:spcAft>
              <a:buClr>
                <a:srgbClr val="4FBEF9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141B1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Mixer breaks chain in record of transactions</a:t>
            </a:r>
            <a:endParaRPr lang="en-GB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594" indent="-228594">
              <a:spcBef>
                <a:spcPts val="800"/>
              </a:spcBef>
              <a:spcAft>
                <a:spcPts val="800"/>
              </a:spcAft>
              <a:buClr>
                <a:srgbClr val="4FBEF9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141B1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People take back bitcoins of the same value that have originated from a different source (or sources) </a:t>
            </a:r>
          </a:p>
        </p:txBody>
      </p:sp>
      <p:sp>
        <p:nvSpPr>
          <p:cNvPr id="10" name="Google Shape;40;p7">
            <a:extLst>
              <a:ext uri="{FF2B5EF4-FFF2-40B4-BE49-F238E27FC236}">
                <a16:creationId xmlns:a16="http://schemas.microsoft.com/office/drawing/2014/main" id="{09E268CF-C55C-4812-9D67-1526C1C842C1}"/>
              </a:ext>
            </a:extLst>
          </p:cNvPr>
          <p:cNvSpPr/>
          <p:nvPr/>
        </p:nvSpPr>
        <p:spPr>
          <a:xfrm>
            <a:off x="7653357" y="0"/>
            <a:ext cx="4538643" cy="1197309"/>
          </a:xfrm>
          <a:custGeom>
            <a:avLst/>
            <a:gdLst/>
            <a:ahLst/>
            <a:cxnLst/>
            <a:rect l="l" t="t" r="r" b="b"/>
            <a:pathLst>
              <a:path w="6051524" h="1596412" extrusionOk="0">
                <a:moveTo>
                  <a:pt x="0" y="0"/>
                </a:moveTo>
                <a:lnTo>
                  <a:pt x="1937157" y="0"/>
                </a:lnTo>
                <a:lnTo>
                  <a:pt x="2014936" y="39835"/>
                </a:lnTo>
                <a:cubicBezTo>
                  <a:pt x="2479513" y="263684"/>
                  <a:pt x="3000429" y="389129"/>
                  <a:pt x="3550642" y="389129"/>
                </a:cubicBezTo>
                <a:cubicBezTo>
                  <a:pt x="4100855" y="389129"/>
                  <a:pt x="4621771" y="263684"/>
                  <a:pt x="5086348" y="39835"/>
                </a:cubicBezTo>
                <a:lnTo>
                  <a:pt x="5164126" y="0"/>
                </a:lnTo>
                <a:lnTo>
                  <a:pt x="6051524" y="0"/>
                </a:lnTo>
                <a:lnTo>
                  <a:pt x="6051524" y="884401"/>
                </a:lnTo>
                <a:lnTo>
                  <a:pt x="6013428" y="908824"/>
                </a:lnTo>
                <a:cubicBezTo>
                  <a:pt x="5295324" y="1345151"/>
                  <a:pt x="4452330" y="1596412"/>
                  <a:pt x="3550642" y="1596412"/>
                </a:cubicBezTo>
                <a:cubicBezTo>
                  <a:pt x="2157124" y="1596412"/>
                  <a:pt x="903794" y="996293"/>
                  <a:pt x="34990" y="40393"/>
                </a:cubicBezTo>
                <a:close/>
              </a:path>
            </a:pathLst>
          </a:custGeom>
          <a:solidFill>
            <a:srgbClr val="7EEDFF">
              <a:alpha val="33000"/>
            </a:srgbClr>
          </a:solidFill>
          <a:ln>
            <a:noFill/>
          </a:ln>
        </p:spPr>
        <p:txBody>
          <a:bodyPr spcFirstLastPara="1" wrap="square" lIns="68567" tIns="34267" rIns="68567" bIns="34267" anchor="ctr" anchorCtr="0">
            <a:noAutofit/>
          </a:bodyPr>
          <a:lstStyle/>
          <a:p>
            <a:pPr algn="ctr"/>
            <a:endParaRPr sz="13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4" name="Picture 6" descr="Bitcoin Mixer Blog Elliptic 2-364033-edited">
            <a:extLst>
              <a:ext uri="{FF2B5EF4-FFF2-40B4-BE49-F238E27FC236}">
                <a16:creationId xmlns:a16="http://schemas.microsoft.com/office/drawing/2014/main" id="{E29BB12C-B0B9-485D-A89B-2A5190570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34" y="2024683"/>
            <a:ext cx="2441061" cy="22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Bitcoin Mixer Blog Elliptic 3-375491-edited">
            <a:extLst>
              <a:ext uri="{FF2B5EF4-FFF2-40B4-BE49-F238E27FC236}">
                <a16:creationId xmlns:a16="http://schemas.microsoft.com/office/drawing/2014/main" id="{0CC95462-7607-41DB-B3DB-012FCEF14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99" y="3588911"/>
            <a:ext cx="2464456" cy="22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3690CC-469B-49BD-9B5D-F7F71B48052E}"/>
              </a:ext>
            </a:extLst>
          </p:cNvPr>
          <p:cNvCxnSpPr>
            <a:cxnSpLocks/>
          </p:cNvCxnSpPr>
          <p:nvPr/>
        </p:nvCxnSpPr>
        <p:spPr>
          <a:xfrm>
            <a:off x="7863193" y="3429000"/>
            <a:ext cx="711276" cy="1207395"/>
          </a:xfrm>
          <a:prstGeom prst="straightConnector1">
            <a:avLst/>
          </a:prstGeom>
          <a:ln>
            <a:solidFill>
              <a:srgbClr val="7EEDFF"/>
            </a:solidFill>
            <a:headEnd w="lg" len="lg"/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954C001-7D40-4969-AA1F-D0C92CC8B39F}"/>
              </a:ext>
            </a:extLst>
          </p:cNvPr>
          <p:cNvSpPr txBox="1"/>
          <p:nvPr/>
        </p:nvSpPr>
        <p:spPr>
          <a:xfrm>
            <a:off x="-2" y="5998574"/>
            <a:ext cx="8597363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67" dirty="0">
                <a:solidFill>
                  <a:srgbClr val="4FBEF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https://finance.yahoo.com/news/bitcoin-mixer-extra-layer-privacy-151000360.html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508095-CE55-4480-85A1-386B9E80FD5D}"/>
              </a:ext>
            </a:extLst>
          </p:cNvPr>
          <p:cNvGrpSpPr/>
          <p:nvPr/>
        </p:nvGrpSpPr>
        <p:grpSpPr>
          <a:xfrm>
            <a:off x="8303232" y="423171"/>
            <a:ext cx="3475135" cy="1955158"/>
            <a:chOff x="4934956" y="2775574"/>
            <a:chExt cx="3475135" cy="1955158"/>
          </a:xfrm>
        </p:grpSpPr>
        <p:pic>
          <p:nvPicPr>
            <p:cNvPr id="13" name="Picture 10" descr="bitcoin transaction hops">
              <a:extLst>
                <a:ext uri="{FF2B5EF4-FFF2-40B4-BE49-F238E27FC236}">
                  <a16:creationId xmlns:a16="http://schemas.microsoft.com/office/drawing/2014/main" id="{CEC91EE5-7EC6-49F9-9FFE-5FF8AC848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956" y="2775574"/>
              <a:ext cx="3475135" cy="1955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36A292-FFE3-4C05-AC26-EBC3073186EC}"/>
                </a:ext>
              </a:extLst>
            </p:cNvPr>
            <p:cNvSpPr txBox="1"/>
            <p:nvPr/>
          </p:nvSpPr>
          <p:spPr>
            <a:xfrm>
              <a:off x="6272212" y="3162463"/>
              <a:ext cx="10219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HOPS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27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ockprintVTI">
  <a:themeElements>
    <a:clrScheme name="AnalogousFromDarkSeedLeftStep">
      <a:dk1>
        <a:srgbClr val="000000"/>
      </a:dk1>
      <a:lt1>
        <a:srgbClr val="FFFFFF"/>
      </a:lt1>
      <a:dk2>
        <a:srgbClr val="1B2B30"/>
      </a:dk2>
      <a:lt2>
        <a:srgbClr val="F0F3F0"/>
      </a:lt2>
      <a:accent1>
        <a:srgbClr val="D040CA"/>
      </a:accent1>
      <a:accent2>
        <a:srgbClr val="882EBE"/>
      </a:accent2>
      <a:accent3>
        <a:srgbClr val="5E40D0"/>
      </a:accent3>
      <a:accent4>
        <a:srgbClr val="324FBF"/>
      </a:accent4>
      <a:accent5>
        <a:srgbClr val="409AD0"/>
      </a:accent5>
      <a:accent6>
        <a:srgbClr val="2EBEB8"/>
      </a:accent6>
      <a:hlink>
        <a:srgbClr val="3F7ABF"/>
      </a:hlink>
      <a:folHlink>
        <a:srgbClr val="7F7F7F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494</Words>
  <Application>Microsoft Office PowerPoint</Application>
  <PresentationFormat>Widescreen</PresentationFormat>
  <Paragraphs>104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BlockprintVTI</vt:lpstr>
      <vt:lpstr>A new cocktail in town: #Illicitfinancialflows and #cryptocurrencies</vt:lpstr>
      <vt:lpstr>PowerPoint Presentation</vt:lpstr>
      <vt:lpstr>Crypto Industry Some initial figures</vt:lpstr>
      <vt:lpstr>PowerPoint Presentation</vt:lpstr>
      <vt:lpstr>PowerPoint Presentation</vt:lpstr>
      <vt:lpstr>Key Terms linked to Crypto Assets</vt:lpstr>
      <vt:lpstr>PowerPoint Presentation</vt:lpstr>
      <vt:lpstr>PowerPoint Presentation</vt:lpstr>
      <vt:lpstr>Criminal Typologies –  Tumblers, Mixers &amp; Hops</vt:lpstr>
      <vt:lpstr>Tools for Investigators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cocktail in town: #Illicitfinancialflows and #cryptocurrencies</dc:title>
  <dc:creator>Denisse Rudich</dc:creator>
  <cp:lastModifiedBy>Denisse Rudich</cp:lastModifiedBy>
  <cp:revision>9</cp:revision>
  <dcterms:created xsi:type="dcterms:W3CDTF">2022-02-25T10:43:45Z</dcterms:created>
  <dcterms:modified xsi:type="dcterms:W3CDTF">2022-05-27T12:07:18Z</dcterms:modified>
</cp:coreProperties>
</file>